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56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DB1"/>
    <a:srgbClr val="8A6900"/>
    <a:srgbClr val="FEFB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355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E5944-3C55-4D81-BE77-8600684ABCF2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4D431-0DA8-4A6B-B747-2294D1BA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918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4D431-0DA8-4A6B-B747-2294D1BA34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9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4D431-0DA8-4A6B-B747-2294D1BA34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55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4D431-0DA8-4A6B-B747-2294D1BA34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67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4D431-0DA8-4A6B-B747-2294D1BA34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57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0513B-F767-4293-B4B2-935D2348AC7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48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BDD90-A200-4AAD-9099-177AEDFFCA84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EE437-D876-4D35-B5AA-B307C0D8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5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BDD90-A200-4AAD-9099-177AEDFFCA84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EE437-D876-4D35-B5AA-B307C0D8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33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BDD90-A200-4AAD-9099-177AEDFFCA84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EE437-D876-4D35-B5AA-B307C0D8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21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BDD90-A200-4AAD-9099-177AEDFFCA84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EE437-D876-4D35-B5AA-B307C0D8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09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BDD90-A200-4AAD-9099-177AEDFFCA84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EE437-D876-4D35-B5AA-B307C0D8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11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BDD90-A200-4AAD-9099-177AEDFFCA84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EE437-D876-4D35-B5AA-B307C0D8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74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BDD90-A200-4AAD-9099-177AEDFFCA84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EE437-D876-4D35-B5AA-B307C0D8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38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BDD90-A200-4AAD-9099-177AEDFFCA84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EE437-D876-4D35-B5AA-B307C0D8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54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BDD90-A200-4AAD-9099-177AEDFFCA84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EE437-D876-4D35-B5AA-B307C0D8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97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BDD90-A200-4AAD-9099-177AEDFFCA84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EE437-D876-4D35-B5AA-B307C0D8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8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BDD90-A200-4AAD-9099-177AEDFFCA84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EE437-D876-4D35-B5AA-B307C0D8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905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BDD90-A200-4AAD-9099-177AEDFFCA84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EE437-D876-4D35-B5AA-B307C0D8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29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4780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Innovation Technology Entrepreneurship Centers </a:t>
            </a:r>
            <a:r>
              <a:rPr lang="en-US" b="1" dirty="0" smtClean="0">
                <a:solidFill>
                  <a:srgbClr val="0070C0"/>
                </a:solidFill>
              </a:rPr>
              <a:t>(ITECs)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2667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Alistair M Brett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Senior Consultant, The World Bank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Technology Commercialization Advisor, T2 </a:t>
            </a:r>
            <a:r>
              <a:rPr lang="en-US" smtClean="0">
                <a:solidFill>
                  <a:schemeClr val="tx1"/>
                </a:solidFill>
              </a:rPr>
              <a:t>Venture Capital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08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647" y="609600"/>
            <a:ext cx="84582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Innovation Technology Entrepreneurship Centers (ITECs)</a:t>
            </a:r>
          </a:p>
          <a:p>
            <a:endParaRPr lang="en-US" b="1" dirty="0"/>
          </a:p>
          <a:p>
            <a:r>
              <a:rPr lang="en-US" b="1" dirty="0" smtClean="0">
                <a:solidFill>
                  <a:srgbClr val="0070C0"/>
                </a:solidFill>
              </a:rPr>
              <a:t>Problem</a:t>
            </a:r>
          </a:p>
          <a:p>
            <a:endParaRPr lang="en-US" dirty="0" smtClean="0"/>
          </a:p>
          <a:p>
            <a:r>
              <a:rPr lang="x-none"/>
              <a:t>The majority of technologies required to reduce poverty, add value to natural resources, and upgrade the technological proficiency of local industry have already been </a:t>
            </a:r>
            <a:r>
              <a:rPr lang="x-none" smtClean="0"/>
              <a:t>invented</a:t>
            </a:r>
            <a:r>
              <a:rPr lang="en-US" dirty="0" smtClean="0"/>
              <a:t>, used elsewhere – </a:t>
            </a:r>
            <a:r>
              <a:rPr lang="en-US" b="1" i="1" dirty="0" smtClean="0"/>
              <a:t>but </a:t>
            </a:r>
            <a:r>
              <a:rPr lang="x-none" b="1" i="1" smtClean="0"/>
              <a:t>not </a:t>
            </a:r>
            <a:r>
              <a:rPr lang="x-none" b="1" i="1"/>
              <a:t>widely used in many developing countries</a:t>
            </a:r>
            <a:endParaRPr lang="en-US" b="1" i="1" dirty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70C0"/>
                </a:solidFill>
              </a:rPr>
              <a:t>Proposed solution</a:t>
            </a:r>
            <a:endParaRPr lang="en-US" b="1" dirty="0">
              <a:solidFill>
                <a:srgbClr val="0070C0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Build eco-systems</a:t>
            </a:r>
            <a:r>
              <a:rPr lang="x-none" smtClean="0"/>
              <a:t> </a:t>
            </a:r>
            <a:r>
              <a:rPr lang="en-US" dirty="0" smtClean="0"/>
              <a:t>to improve</a:t>
            </a:r>
            <a:r>
              <a:rPr lang="x-none" smtClean="0"/>
              <a:t> </a:t>
            </a:r>
            <a:r>
              <a:rPr lang="en-US" dirty="0" smtClean="0"/>
              <a:t>a </a:t>
            </a:r>
            <a:r>
              <a:rPr lang="x-none" smtClean="0"/>
              <a:t>developing </a:t>
            </a:r>
            <a:r>
              <a:rPr lang="en-US" dirty="0" smtClean="0"/>
              <a:t>country’s </a:t>
            </a:r>
            <a:r>
              <a:rPr lang="x-none" smtClean="0"/>
              <a:t>capacity </a:t>
            </a:r>
            <a:r>
              <a:rPr lang="x-none"/>
              <a:t>to use existing </a:t>
            </a:r>
            <a:r>
              <a:rPr lang="x-none" smtClean="0"/>
              <a:t>technologies</a:t>
            </a:r>
            <a:r>
              <a:rPr lang="en-US" dirty="0" smtClean="0"/>
              <a:t>:</a:t>
            </a:r>
            <a:r>
              <a:rPr lang="x-none" smtClean="0"/>
              <a:t> 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</a:t>
            </a:r>
            <a:r>
              <a:rPr lang="x-none" smtClean="0"/>
              <a:t>equires </a:t>
            </a:r>
            <a:r>
              <a:rPr lang="en-US" dirty="0" smtClean="0"/>
              <a:t>structures to </a:t>
            </a:r>
            <a:r>
              <a:rPr lang="x-none" smtClean="0"/>
              <a:t>develop </a:t>
            </a:r>
            <a:r>
              <a:rPr lang="x-none"/>
              <a:t>engineering, technical, and vocational </a:t>
            </a:r>
            <a:r>
              <a:rPr lang="x-none" smtClean="0"/>
              <a:t>skills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Requires a balance with c</a:t>
            </a:r>
            <a:r>
              <a:rPr lang="x-none" smtClean="0"/>
              <a:t>onducting R&amp;D</a:t>
            </a:r>
            <a:r>
              <a:rPr lang="en-US" dirty="0" smtClean="0"/>
              <a:t> and technology commercialization</a:t>
            </a:r>
            <a:r>
              <a:rPr lang="x-none" smtClean="0"/>
              <a:t> 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 smtClean="0"/>
              <a:t>B</a:t>
            </a:r>
            <a:r>
              <a:rPr lang="x-none" smtClean="0"/>
              <a:t>uilding </a:t>
            </a:r>
            <a:r>
              <a:rPr lang="x-none"/>
              <a:t>R&amp;D capacity, by itself, will not solve many of the most pressing development challenges facing these countries</a:t>
            </a:r>
            <a:r>
              <a:rPr lang="x-none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900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1115747" y="2418676"/>
            <a:ext cx="6019800" cy="3463189"/>
          </a:xfrm>
          <a:prstGeom prst="roundRect">
            <a:avLst/>
          </a:prstGeom>
          <a:solidFill>
            <a:srgbClr val="F8FDB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74416" y="1119678"/>
            <a:ext cx="2209800" cy="73866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Import, adapt, and adopt</a:t>
            </a:r>
          </a:p>
          <a:p>
            <a:pPr algn="ctr"/>
            <a:r>
              <a:rPr lang="en-US" sz="1400" b="1" dirty="0" smtClean="0"/>
              <a:t>knowledge produced</a:t>
            </a:r>
          </a:p>
          <a:p>
            <a:pPr algn="ctr"/>
            <a:r>
              <a:rPr lang="en-US" sz="1400" b="1" dirty="0" smtClean="0"/>
              <a:t>outside the country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51351" y="1119678"/>
            <a:ext cx="2286000" cy="73866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Produce and use new</a:t>
            </a:r>
          </a:p>
          <a:p>
            <a:pPr algn="ctr"/>
            <a:r>
              <a:rPr lang="en-US" sz="1400" b="1" dirty="0" smtClean="0"/>
              <a:t>knowledge by commercializing  R&amp;D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7468098" y="3362238"/>
            <a:ext cx="1261898" cy="2514600"/>
          </a:xfrm>
          <a:prstGeom prst="wedgeRoundRectCallout">
            <a:avLst>
              <a:gd name="adj1" fmla="val -73903"/>
              <a:gd name="adj2" fmla="val -57017"/>
              <a:gd name="adj3" fmla="val 16667"/>
            </a:avLst>
          </a:prstGeom>
          <a:solidFill>
            <a:srgbClr val="FEFB8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eco-system</a:t>
            </a:r>
          </a:p>
          <a:p>
            <a:pPr algn="ctr"/>
            <a:endParaRPr lang="en-US" b="1" dirty="0">
              <a:solidFill>
                <a:srgbClr val="7030A0"/>
              </a:solidFill>
            </a:endParaRPr>
          </a:p>
          <a:p>
            <a:pPr algn="ctr"/>
            <a:r>
              <a:rPr lang="en-US" sz="1400" b="1" dirty="0" smtClean="0">
                <a:solidFill>
                  <a:srgbClr val="8A6900"/>
                </a:solidFill>
              </a:rPr>
              <a:t>It’s not the ingredients – </a:t>
            </a:r>
            <a:r>
              <a:rPr lang="en-US" sz="1400" b="1" i="1" dirty="0" smtClean="0">
                <a:solidFill>
                  <a:srgbClr val="8A6900"/>
                </a:solidFill>
              </a:rPr>
              <a:t>it’s the recipe</a:t>
            </a:r>
            <a:endParaRPr lang="en-US" sz="1400" b="1" i="1" dirty="0">
              <a:solidFill>
                <a:srgbClr val="8A69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892425" y="1371600"/>
            <a:ext cx="1252702" cy="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414645" y="1676400"/>
            <a:ext cx="1328902" cy="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528260" y="2594683"/>
            <a:ext cx="1255956" cy="12086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/>
              <a:t>Education</a:t>
            </a:r>
            <a:r>
              <a:rPr lang="en-US" sz="1400" b="1" dirty="0"/>
              <a:t>, vocational</a:t>
            </a:r>
          </a:p>
          <a:p>
            <a:r>
              <a:rPr lang="en-US" sz="1400" b="1" dirty="0"/>
              <a:t>training, and R&amp;D</a:t>
            </a:r>
          </a:p>
          <a:p>
            <a:r>
              <a:rPr lang="en-US" sz="1400" b="1" dirty="0" smtClean="0"/>
              <a:t>Institutes</a:t>
            </a:r>
            <a:endParaRPr lang="en-US" sz="1400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1679316" y="4139989"/>
            <a:ext cx="1902084" cy="1460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/>
              <a:t>Enterprise capacity to use knowledge –&gt; produce higher value added products/services</a:t>
            </a:r>
            <a:endParaRPr lang="en-US" sz="1400" b="1" dirty="0"/>
          </a:p>
        </p:txBody>
      </p:sp>
      <p:sp>
        <p:nvSpPr>
          <p:cNvPr id="23" name="Rounded Rectangle 22"/>
          <p:cNvSpPr/>
          <p:nvPr/>
        </p:nvSpPr>
        <p:spPr>
          <a:xfrm>
            <a:off x="3892425" y="3940487"/>
            <a:ext cx="1430993" cy="8821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/>
              <a:t>Mentoring, legal advice, networking</a:t>
            </a:r>
            <a:endParaRPr lang="en-US" sz="1400" b="1" dirty="0"/>
          </a:p>
        </p:txBody>
      </p:sp>
      <p:sp>
        <p:nvSpPr>
          <p:cNvPr id="24" name="Rounded Rectangle 23"/>
          <p:cNvSpPr/>
          <p:nvPr/>
        </p:nvSpPr>
        <p:spPr>
          <a:xfrm>
            <a:off x="5444926" y="4670649"/>
            <a:ext cx="1430993" cy="8821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/>
              <a:t>Early stage grant, debt, equity finance</a:t>
            </a:r>
            <a:endParaRPr lang="en-US" sz="1400" b="1" dirty="0"/>
          </a:p>
        </p:txBody>
      </p:sp>
      <p:sp>
        <p:nvSpPr>
          <p:cNvPr id="26" name="Rounded Rectangle 25"/>
          <p:cNvSpPr/>
          <p:nvPr/>
        </p:nvSpPr>
        <p:spPr>
          <a:xfrm>
            <a:off x="5271681" y="2757928"/>
            <a:ext cx="1430993" cy="10453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/>
              <a:t>Government capacity to use knowledge to produce higher value added</a:t>
            </a:r>
            <a:endParaRPr lang="en-US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05000" y="6096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ITECs help eco-system components </a:t>
            </a:r>
            <a:r>
              <a:rPr lang="en-US" b="1" i="1" dirty="0" smtClean="0">
                <a:solidFill>
                  <a:srgbClr val="0070C0"/>
                </a:solidFill>
              </a:rPr>
              <a:t>work together</a:t>
            </a:r>
            <a:endParaRPr lang="en-US" b="1" i="1" dirty="0">
              <a:solidFill>
                <a:srgbClr val="0070C0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 rot="3056744">
            <a:off x="1371600" y="2023163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 rot="18577056">
            <a:off x="6187723" y="2023957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3363599" y="2757928"/>
            <a:ext cx="1430993" cy="8821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/>
              <a:t>Technologically skilled workforce</a:t>
            </a:r>
            <a:endParaRPr lang="en-US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219200" y="6324600"/>
            <a:ext cx="7086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Adapted from: World Bank STI Action Plan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96047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066799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2700" dirty="0">
                <a:solidFill>
                  <a:srgbClr val="0070C0"/>
                </a:solidFill>
              </a:rPr>
              <a:t>Build STI institutions</a:t>
            </a:r>
            <a:r>
              <a:rPr lang="en-US" sz="2700" b="1" dirty="0">
                <a:solidFill>
                  <a:srgbClr val="0070C0"/>
                </a:solidFill>
              </a:rPr>
              <a:t> </a:t>
            </a:r>
            <a:r>
              <a:rPr lang="en-US" sz="2700" dirty="0">
                <a:solidFill>
                  <a:srgbClr val="0070C0"/>
                </a:solidFill>
              </a:rPr>
              <a:t>that, in collaboration with each other and other public and private sector </a:t>
            </a:r>
            <a:r>
              <a:rPr lang="en-US" sz="2700" dirty="0" smtClean="0">
                <a:solidFill>
                  <a:srgbClr val="0070C0"/>
                </a:solidFill>
              </a:rPr>
              <a:t>organizations, can</a:t>
            </a:r>
            <a:r>
              <a:rPr lang="en-US" sz="2800" dirty="0" smtClean="0">
                <a:solidFill>
                  <a:srgbClr val="0070C0"/>
                </a:solidFill>
              </a:rPr>
              <a:t>:  </a:t>
            </a:r>
            <a:r>
              <a:rPr lang="en-US" sz="2700" dirty="0">
                <a:solidFill>
                  <a:srgbClr val="0070C0"/>
                </a:solidFill>
              </a:rPr>
              <a:t/>
            </a:r>
            <a:br>
              <a:rPr lang="en-US" sz="2700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676400"/>
            <a:ext cx="7848600" cy="4800600"/>
          </a:xfrm>
        </p:spPr>
        <p:txBody>
          <a:bodyPr>
            <a:normAutofit fontScale="25000" lnSpcReduction="20000"/>
          </a:bodyPr>
          <a:lstStyle/>
          <a:p>
            <a:pPr marL="344488" indent="-344488" algn="l">
              <a:buFont typeface="+mj-lt"/>
              <a:buAutoNum type="arabicPeriod"/>
            </a:pPr>
            <a:endParaRPr lang="en-US" sz="8400" dirty="0" smtClean="0">
              <a:solidFill>
                <a:schemeClr val="tx1"/>
              </a:solidFill>
            </a:endParaRPr>
          </a:p>
          <a:p>
            <a:pPr marL="344488" indent="-344488" algn="l">
              <a:buFont typeface="+mj-lt"/>
              <a:buAutoNum type="arabicPeriod"/>
            </a:pPr>
            <a:r>
              <a:rPr lang="en-US" sz="8400" dirty="0" smtClean="0">
                <a:solidFill>
                  <a:schemeClr val="tx1"/>
                </a:solidFill>
              </a:rPr>
              <a:t>Locate, identify</a:t>
            </a:r>
            <a:r>
              <a:rPr lang="en-US" sz="8400" dirty="0">
                <a:solidFill>
                  <a:schemeClr val="tx1"/>
                </a:solidFill>
              </a:rPr>
              <a:t>, </a:t>
            </a:r>
            <a:r>
              <a:rPr lang="en-US" sz="8400" dirty="0" smtClean="0">
                <a:solidFill>
                  <a:schemeClr val="tx1"/>
                </a:solidFill>
              </a:rPr>
              <a:t>and evaluate relevant </a:t>
            </a:r>
            <a:r>
              <a:rPr lang="en-US" sz="8400" dirty="0">
                <a:solidFill>
                  <a:schemeClr val="tx1"/>
                </a:solidFill>
              </a:rPr>
              <a:t>technology that exists outside the home </a:t>
            </a:r>
            <a:r>
              <a:rPr lang="en-US" sz="8400" dirty="0" smtClean="0">
                <a:solidFill>
                  <a:schemeClr val="tx1"/>
                </a:solidFill>
              </a:rPr>
              <a:t>country </a:t>
            </a:r>
            <a:br>
              <a:rPr lang="en-US" sz="8400" dirty="0" smtClean="0">
                <a:solidFill>
                  <a:schemeClr val="tx1"/>
                </a:solidFill>
              </a:rPr>
            </a:br>
            <a:endParaRPr lang="en-US" sz="8400" dirty="0" smtClean="0">
              <a:solidFill>
                <a:schemeClr val="tx1"/>
              </a:solidFill>
            </a:endParaRPr>
          </a:p>
          <a:p>
            <a:pPr marL="344488" indent="-344488" algn="l">
              <a:buFont typeface="+mj-lt"/>
              <a:buAutoNum type="arabicPeriod"/>
            </a:pPr>
            <a:r>
              <a:rPr lang="en-US" sz="8400" dirty="0" smtClean="0">
                <a:solidFill>
                  <a:schemeClr val="tx1"/>
                </a:solidFill>
              </a:rPr>
              <a:t>Spin-in </a:t>
            </a:r>
            <a:r>
              <a:rPr lang="en-US" sz="8400" dirty="0">
                <a:solidFill>
                  <a:schemeClr val="tx1"/>
                </a:solidFill>
              </a:rPr>
              <a:t>this technology and bring it into the </a:t>
            </a:r>
            <a:r>
              <a:rPr lang="en-US" sz="8400" dirty="0" smtClean="0">
                <a:solidFill>
                  <a:schemeClr val="tx1"/>
                </a:solidFill>
              </a:rPr>
              <a:t>country </a:t>
            </a:r>
            <a:br>
              <a:rPr lang="en-US" sz="8400" dirty="0" smtClean="0">
                <a:solidFill>
                  <a:schemeClr val="tx1"/>
                </a:solidFill>
              </a:rPr>
            </a:br>
            <a:endParaRPr lang="en-US" sz="8400" dirty="0" smtClean="0">
              <a:solidFill>
                <a:schemeClr val="tx1"/>
              </a:solidFill>
            </a:endParaRPr>
          </a:p>
          <a:p>
            <a:pPr marL="344488" indent="-344488" algn="l">
              <a:buFont typeface="+mj-lt"/>
              <a:buAutoNum type="arabicPeriod"/>
            </a:pPr>
            <a:r>
              <a:rPr lang="en-US" sz="8400" dirty="0" smtClean="0">
                <a:solidFill>
                  <a:schemeClr val="tx1"/>
                </a:solidFill>
              </a:rPr>
              <a:t>Pass </a:t>
            </a:r>
            <a:r>
              <a:rPr lang="en-US" sz="8400" dirty="0">
                <a:solidFill>
                  <a:schemeClr val="tx1"/>
                </a:solidFill>
              </a:rPr>
              <a:t>it along to scientists </a:t>
            </a:r>
            <a:r>
              <a:rPr lang="en-US" sz="8400" dirty="0" smtClean="0">
                <a:solidFill>
                  <a:schemeClr val="tx1"/>
                </a:solidFill>
              </a:rPr>
              <a:t>and businesses </a:t>
            </a:r>
            <a:r>
              <a:rPr lang="en-US" sz="8400" dirty="0">
                <a:solidFill>
                  <a:schemeClr val="tx1"/>
                </a:solidFill>
              </a:rPr>
              <a:t>who can perform “translational” research to adapt this technology for local </a:t>
            </a:r>
            <a:r>
              <a:rPr lang="en-US" sz="8400" dirty="0" smtClean="0">
                <a:solidFill>
                  <a:schemeClr val="tx1"/>
                </a:solidFill>
              </a:rPr>
              <a:t>use </a:t>
            </a:r>
            <a:br>
              <a:rPr lang="en-US" sz="8400" dirty="0" smtClean="0">
                <a:solidFill>
                  <a:schemeClr val="tx1"/>
                </a:solidFill>
              </a:rPr>
            </a:br>
            <a:endParaRPr lang="en-US" sz="8400" dirty="0" smtClean="0">
              <a:solidFill>
                <a:schemeClr val="tx1"/>
              </a:solidFill>
            </a:endParaRPr>
          </a:p>
          <a:p>
            <a:pPr marL="344488" indent="-344488" algn="l">
              <a:buFont typeface="+mj-lt"/>
              <a:buAutoNum type="arabicPeriod"/>
            </a:pPr>
            <a:r>
              <a:rPr lang="en-US" sz="8400" dirty="0" smtClean="0">
                <a:solidFill>
                  <a:schemeClr val="tx1"/>
                </a:solidFill>
              </a:rPr>
              <a:t>Spin-out </a:t>
            </a:r>
            <a:r>
              <a:rPr lang="en-US" sz="8400" dirty="0">
                <a:solidFill>
                  <a:schemeClr val="tx1"/>
                </a:solidFill>
              </a:rPr>
              <a:t>this technology to local entrepreneurs  </a:t>
            </a:r>
            <a:r>
              <a:rPr lang="en-US" sz="8400" dirty="0" smtClean="0">
                <a:solidFill>
                  <a:schemeClr val="tx1"/>
                </a:solidFill>
              </a:rPr>
              <a:t>who </a:t>
            </a:r>
            <a:r>
              <a:rPr lang="en-US" sz="8400" dirty="0">
                <a:solidFill>
                  <a:schemeClr val="tx1"/>
                </a:solidFill>
              </a:rPr>
              <a:t>can start new businesses on the basis of this “new-to-the-country” </a:t>
            </a:r>
            <a:r>
              <a:rPr lang="en-US" sz="8400" dirty="0" smtClean="0">
                <a:solidFill>
                  <a:schemeClr val="tx1"/>
                </a:solidFill>
              </a:rPr>
              <a:t>technology </a:t>
            </a:r>
            <a:endParaRPr lang="en-US" sz="8400" dirty="0">
              <a:solidFill>
                <a:schemeClr val="tx1"/>
              </a:solidFill>
            </a:endParaRPr>
          </a:p>
          <a:p>
            <a:pPr algn="l"/>
            <a:endParaRPr lang="en-US" b="1" dirty="0"/>
          </a:p>
          <a:p>
            <a:pPr algn="l"/>
            <a:endParaRPr lang="en-US" b="1" dirty="0" smtClean="0"/>
          </a:p>
          <a:p>
            <a:pPr algn="l"/>
            <a:endParaRPr lang="en-US" sz="7200" b="1" dirty="0" smtClean="0"/>
          </a:p>
          <a:p>
            <a:pPr algn="l"/>
            <a:r>
              <a:rPr lang="en-US" sz="7200" b="1" dirty="0" smtClean="0"/>
              <a:t> 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2648278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What can the </a:t>
            </a:r>
            <a:r>
              <a:rPr lang="en-US" sz="2800" b="1" dirty="0" err="1" smtClean="0">
                <a:solidFill>
                  <a:srgbClr val="0070C0"/>
                </a:solidFill>
              </a:rPr>
              <a:t>AfDB</a:t>
            </a:r>
            <a:r>
              <a:rPr lang="en-US" sz="2800" b="1" dirty="0" smtClean="0">
                <a:solidFill>
                  <a:srgbClr val="0070C0"/>
                </a:solidFill>
              </a:rPr>
              <a:t> do to promote ITECs?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Focus capacity building initially on one or two strategic  subsectors – e.g. clean energy, clean water, food processing – rather than broad omnibus capacity.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Affiliate ITECs  with existing institutions – e.g., research institutes, university engineering schools, </a:t>
            </a:r>
            <a:r>
              <a:rPr lang="en-US" sz="2400" dirty="0" err="1" smtClean="0"/>
              <a:t>infoDev</a:t>
            </a:r>
            <a:r>
              <a:rPr lang="en-US" sz="2400" dirty="0" smtClean="0"/>
              <a:t> incubators, etc.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Make us of technical assistance available from WIPO and related organizations.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endParaRPr lang="en-US" sz="2400" b="1" dirty="0" smtClean="0"/>
          </a:p>
          <a:p>
            <a:pPr marL="344488" indent="0">
              <a:buNone/>
            </a:pPr>
            <a:r>
              <a:rPr lang="en-US" sz="2400" b="1" dirty="0" smtClean="0"/>
              <a:t>Aleck </a:t>
            </a:r>
            <a:r>
              <a:rPr lang="en-US" sz="2400" b="1" dirty="0" err="1"/>
              <a:t>Ncube</a:t>
            </a:r>
            <a:r>
              <a:rPr lang="en-US" sz="2400" dirty="0"/>
              <a:t>,</a:t>
            </a:r>
            <a:r>
              <a:rPr lang="en-US" sz="2400" b="1" dirty="0"/>
              <a:t> </a:t>
            </a:r>
            <a:r>
              <a:rPr lang="en-US" sz="2400" dirty="0"/>
              <a:t>Intellectual Property Educator at the National University of Science and Technology (NUST),  Zimbabwe, </a:t>
            </a:r>
            <a:r>
              <a:rPr lang="en-US" sz="2400" dirty="0">
                <a:solidFill>
                  <a:srgbClr val="0070C0"/>
                </a:solidFill>
              </a:rPr>
              <a:t>http://www.nust.ac.zw</a:t>
            </a:r>
            <a:r>
              <a:rPr lang="en-US" sz="2400" dirty="0"/>
              <a:t> </a:t>
            </a:r>
          </a:p>
          <a:p>
            <a:pPr marL="344488" indent="0">
              <a:buNone/>
            </a:pPr>
            <a:endParaRPr lang="en-US" sz="2400" dirty="0"/>
          </a:p>
          <a:p>
            <a:pPr marL="344488" indent="0">
              <a:buNone/>
            </a:pPr>
            <a:r>
              <a:rPr lang="en-US" sz="2400" b="1" dirty="0"/>
              <a:t>Stanley Kowalski</a:t>
            </a:r>
            <a:r>
              <a:rPr lang="en-US" sz="2400" dirty="0"/>
              <a:t>,</a:t>
            </a:r>
            <a:r>
              <a:rPr lang="en-US" sz="2400" b="1" dirty="0"/>
              <a:t> </a:t>
            </a:r>
            <a:r>
              <a:rPr lang="en-US" sz="2400" dirty="0"/>
              <a:t>University of New Hampshire Law School, USA </a:t>
            </a:r>
            <a:r>
              <a:rPr lang="en-US" sz="2400" dirty="0">
                <a:solidFill>
                  <a:srgbClr val="0070C0"/>
                </a:solidFill>
              </a:rPr>
              <a:t>http://law.unh.edu/itti/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A8EA-A716-417D-BE4D-048B8A4F19E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2398</TotalTime>
  <Words>235</Words>
  <Application>Microsoft Office PowerPoint</Application>
  <PresentationFormat>On-screen Show (4:3)</PresentationFormat>
  <Paragraphs>59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Innovation Technology Entrepreneurship Centers (ITECs)</vt:lpstr>
      <vt:lpstr>PowerPoint Presentation</vt:lpstr>
      <vt:lpstr>PowerPoint Presentation</vt:lpstr>
      <vt:lpstr> Build STI institutions that, in collaboration with each other and other public and private sector organizations, can:   </vt:lpstr>
      <vt:lpstr>What can the AfDB do to promote ITECs?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Owner</cp:lastModifiedBy>
  <cp:revision>29</cp:revision>
  <dcterms:created xsi:type="dcterms:W3CDTF">2012-03-22T13:50:40Z</dcterms:created>
  <dcterms:modified xsi:type="dcterms:W3CDTF">2012-03-27T11:51:16Z</dcterms:modified>
</cp:coreProperties>
</file>