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6" r:id="rId9"/>
    <p:sldId id="262" r:id="rId10"/>
    <p:sldId id="265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6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3379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0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0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0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0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0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0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0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0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0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0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1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1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1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13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814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3815" name="Rectangle 23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0DE4AE60-930C-4C75-B5A2-633FD2E6FBD4}" type="datetimeFigureOut">
              <a:rPr lang="en-US"/>
              <a:pPr/>
              <a:t>4/1/2012</a:t>
            </a:fld>
            <a:endParaRPr lang="en-US"/>
          </a:p>
        </p:txBody>
      </p:sp>
      <p:sp>
        <p:nvSpPr>
          <p:cNvPr id="33816" name="Rectangle 2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3817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7623A75-878B-4A05-BD31-638574EC0A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F69D8A-D0ED-472E-A3E9-91B0DF54BCC1}" type="datetimeFigureOut">
              <a:rPr lang="en-US"/>
              <a:pPr/>
              <a:t>4/1/2012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B4428C-EA92-4DF0-88AD-9C9FCC442F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AA7C65-57A4-4D82-A625-33081953237D}" type="datetimeFigureOut">
              <a:rPr lang="en-US"/>
              <a:pPr/>
              <a:t>4/1/2012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243798-BA91-4A3F-BFE9-18DCF706D2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B9E509-39EB-4BA2-A9B5-03B4D0C909F7}" type="datetimeFigureOut">
              <a:rPr lang="en-US"/>
              <a:pPr/>
              <a:t>4/1/2012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6110E2-2D04-4F4B-ACA7-50D939224B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ADFD0D5-930A-480E-AD21-0C4FC13CC527}" type="datetimeFigureOut">
              <a:rPr lang="en-US"/>
              <a:pPr/>
              <a:t>4/1/2012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A28207-FF8A-4BE7-9B9B-5C7CC1C3FA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B618871-2452-43AA-9953-559932985DFE}" type="datetimeFigureOut">
              <a:rPr lang="en-US"/>
              <a:pPr/>
              <a:t>4/1/2012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1D86C-6EBD-4DA3-BA12-7092C19169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412802-BD60-45B3-A863-26C19B93CEC1}" type="datetimeFigureOut">
              <a:rPr lang="en-US"/>
              <a:pPr/>
              <a:t>4/1/2012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54BFAB-6E58-454B-9F0E-8E87463492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A3E5EE7-5419-4B89-93AF-7E5EE467933E}" type="datetimeFigureOut">
              <a:rPr lang="en-US"/>
              <a:pPr/>
              <a:t>4/1/2012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23AF2C-8315-40C4-97E9-3DB8629EA9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B56DAF-BE80-4AB8-9075-57E7A3DB26E8}" type="datetimeFigureOut">
              <a:rPr lang="en-US"/>
              <a:pPr/>
              <a:t>4/1/2012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C70D99-E168-434D-A484-CCA5410F694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B7E2B7-17D9-4E54-9872-845901815A83}" type="datetimeFigureOut">
              <a:rPr lang="en-US"/>
              <a:pPr/>
              <a:t>4/1/2012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2F483-0AE5-4E14-A50D-396209BE2D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E06F44-C060-471F-9DFA-07B49ACA207C}" type="datetimeFigureOut">
              <a:rPr lang="en-US"/>
              <a:pPr/>
              <a:t>4/1/2012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3330A0-2268-4CF9-B256-A7C9D11F00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32771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72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73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74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75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76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77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78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79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80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81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82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83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84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85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86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87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88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89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2790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2791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50455F63-84A5-4801-9163-CC6D25ED6DC8}" type="datetimeFigureOut">
              <a:rPr lang="en-US"/>
              <a:pPr/>
              <a:t>4/1/2012</a:t>
            </a:fld>
            <a:endParaRPr lang="en-US"/>
          </a:p>
        </p:txBody>
      </p:sp>
      <p:sp>
        <p:nvSpPr>
          <p:cNvPr id="32792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32793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35F0B244-830F-4A00-967B-FD6A6D85473A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 idx="4294967295"/>
          </p:nvPr>
        </p:nvSpPr>
        <p:spPr>
          <a:xfrm>
            <a:off x="681038" y="508000"/>
            <a:ext cx="7627937" cy="912813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/>
            </a:r>
            <a:br>
              <a:rPr lang="en-US" sz="4800" dirty="0"/>
            </a:br>
            <a:r>
              <a:rPr lang="en-US" sz="4800" b="0" dirty="0"/>
              <a:t>David </a:t>
            </a:r>
            <a:r>
              <a:rPr lang="en-US" sz="4800" b="0" dirty="0" err="1"/>
              <a:t>Strangway</a:t>
            </a:r>
            <a:r>
              <a:rPr lang="en-US" sz="4800" b="0"/>
              <a:t> , </a:t>
            </a:r>
            <a:r>
              <a:rPr lang="en-US" sz="2800" b="0"/>
              <a:t>PhD, FRSC, OC</a:t>
            </a:r>
            <a:r>
              <a:rPr lang="en-US" sz="2800"/>
              <a:t/>
            </a:r>
            <a:br>
              <a:rPr lang="en-US" sz="2800"/>
            </a:br>
            <a:endParaRPr lang="en-US" sz="2800"/>
          </a:p>
        </p:txBody>
      </p:sp>
      <p:sp>
        <p:nvSpPr>
          <p:cNvPr id="13314" name="Subtitle 5"/>
          <p:cNvSpPr>
            <a:spLocks noGrp="1"/>
          </p:cNvSpPr>
          <p:nvPr>
            <p:ph type="subTitle" idx="4294967295"/>
          </p:nvPr>
        </p:nvSpPr>
        <p:spPr>
          <a:xfrm>
            <a:off x="1143000" y="1752600"/>
            <a:ext cx="7086600" cy="4271963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en-US" b="1"/>
              <a:t>FORMER PRESIDENT</a:t>
            </a:r>
          </a:p>
          <a:p>
            <a:pPr marL="0" indent="0" algn="ctr">
              <a:buFontTx/>
              <a:buChar char="•"/>
            </a:pPr>
            <a:r>
              <a:rPr lang="en-US"/>
              <a:t>University of Toronto, </a:t>
            </a:r>
          </a:p>
          <a:p>
            <a:pPr marL="0" indent="0" algn="ctr">
              <a:buFontTx/>
              <a:buChar char="•"/>
            </a:pPr>
            <a:r>
              <a:rPr lang="en-US"/>
              <a:t>University of British Columbia, Canada</a:t>
            </a:r>
          </a:p>
          <a:p>
            <a:pPr marL="0" indent="0" algn="ctr">
              <a:buFontTx/>
              <a:buChar char="•"/>
            </a:pPr>
            <a:r>
              <a:rPr lang="en-US"/>
              <a:t>Foundation for Innovation </a:t>
            </a:r>
          </a:p>
          <a:p>
            <a:pPr marL="0" indent="0" algn="ctr">
              <a:buFont typeface="Wingdings" pitchFamily="2" charset="2"/>
              <a:buNone/>
            </a:pPr>
            <a:endParaRPr lang="en-US" sz="1800"/>
          </a:p>
          <a:p>
            <a:pPr marL="0" indent="0" algn="ctr">
              <a:buFont typeface="Wingdings" pitchFamily="2" charset="2"/>
              <a:buNone/>
            </a:pPr>
            <a:r>
              <a:rPr lang="en-US" b="1"/>
              <a:t>FOUNDER</a:t>
            </a:r>
          </a:p>
          <a:p>
            <a:pPr marL="0" indent="0" algn="ctr">
              <a:buFontTx/>
              <a:buChar char="•"/>
            </a:pPr>
            <a:r>
              <a:rPr lang="en-US"/>
              <a:t> Quest University Canada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460375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sz="4800"/>
              <a:t/>
            </a:r>
            <a:br>
              <a:rPr lang="en-US" sz="4800"/>
            </a:br>
            <a:r>
              <a:rPr lang="en-US" sz="4800" b="0"/>
              <a:t>MY AFRICA BACKGROUND</a:t>
            </a:r>
            <a:r>
              <a:rPr lang="en-US" sz="4800"/>
              <a:t/>
            </a:r>
            <a:br>
              <a:rPr lang="en-US" sz="4800"/>
            </a:br>
            <a:endParaRPr lang="en-US" sz="480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381000" y="1600200"/>
            <a:ext cx="8610600" cy="4800600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/>
              <a:t>Grew up in </a:t>
            </a:r>
            <a:r>
              <a:rPr lang="en-US" sz="2400" dirty="0" smtClean="0"/>
              <a:t>Angola</a:t>
            </a:r>
            <a:endParaRPr lang="en-US" sz="2400" dirty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 smtClean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 smtClean="0"/>
              <a:t>Parents were medical missionaries from 1927 to 1967 - Life In tropical medicine</a:t>
            </a:r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 smtClean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 smtClean="0"/>
              <a:t>Created </a:t>
            </a:r>
            <a:r>
              <a:rPr lang="en-US" sz="2400" dirty="0"/>
              <a:t>a health care system from public health to surgery </a:t>
            </a:r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 smtClean="0"/>
              <a:t>Operated </a:t>
            </a:r>
            <a:r>
              <a:rPr lang="en-US" sz="2400" dirty="0"/>
              <a:t>a major farm to deal with extensive nutritional diseases. </a:t>
            </a:r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/>
              <a:t>Trained many Africans to do all of the many tasks needed in a hospital</a:t>
            </a:r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/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304800"/>
            <a:ext cx="7772400" cy="1447800"/>
          </a:xfrm>
        </p:spPr>
        <p:txBody>
          <a:bodyPr/>
          <a:lstStyle/>
          <a:p>
            <a:r>
              <a:rPr lang="en-US" sz="3200" b="0"/>
              <a:t>EXPERIENCE</a:t>
            </a:r>
            <a:r>
              <a:rPr lang="en-US" sz="4800" b="0"/>
              <a:t> </a:t>
            </a:r>
            <a:r>
              <a:rPr lang="en-US" sz="1800" b="0"/>
              <a:t>AS AN</a:t>
            </a:r>
            <a:r>
              <a:rPr lang="en-US" sz="4800" b="0"/>
              <a:t> </a:t>
            </a:r>
            <a:r>
              <a:rPr lang="en-US" sz="3200" b="0"/>
              <a:t>ACADEMIC</a:t>
            </a:r>
            <a:r>
              <a:rPr lang="en-US" sz="4800" b="0"/>
              <a:t/>
            </a:r>
            <a:br>
              <a:rPr lang="en-US" sz="4800" b="0"/>
            </a:br>
            <a:r>
              <a:rPr lang="en-US" sz="1800" b="0"/>
              <a:t>AND AS AN</a:t>
            </a:r>
            <a:r>
              <a:rPr lang="en-US" sz="2800" b="0"/>
              <a:t/>
            </a:r>
            <a:br>
              <a:rPr lang="en-US" sz="2800" b="0"/>
            </a:br>
            <a:r>
              <a:rPr lang="en-US" sz="3200" b="0"/>
              <a:t>ADMINISTRATOR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685800" y="1752600"/>
            <a:ext cx="7848600" cy="4876800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endParaRPr lang="en-US" sz="1800" dirty="0">
              <a:solidFill>
                <a:srgbClr val="898989"/>
              </a:solidFill>
            </a:endParaRPr>
          </a:p>
          <a:p>
            <a:pPr marL="0" indent="0">
              <a:lnSpc>
                <a:spcPct val="80000"/>
              </a:lnSpc>
              <a:buClr>
                <a:schemeClr val="tx1"/>
              </a:buClr>
              <a:buNone/>
            </a:pPr>
            <a:endParaRPr lang="en-US" sz="1800" dirty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/>
              <a:t>Faculty member at MIT teaching and research</a:t>
            </a:r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/>
              <a:t>Chief of Earth and\planetary Science at NASA during the Apollo missions</a:t>
            </a:r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/>
              <a:t>Worked with the best from around the world</a:t>
            </a:r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/>
              <a:t>Man on the moon was not about science but to show technological superiority</a:t>
            </a:r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 smtClean="0"/>
              <a:t>But </a:t>
            </a:r>
            <a:r>
              <a:rPr lang="en-US" sz="2400" dirty="0"/>
              <a:t>the major outcome was the scientific revolution that rewrote the book on the origin and evolution of the solar system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228600" y="152400"/>
            <a:ext cx="8763000" cy="1143000"/>
          </a:xfrm>
        </p:spPr>
        <p:txBody>
          <a:bodyPr/>
          <a:lstStyle/>
          <a:p>
            <a:pPr algn="l"/>
            <a:r>
              <a:rPr lang="en-US" sz="2800" b="0"/>
              <a:t>EXPERIENCE</a:t>
            </a:r>
            <a:r>
              <a:rPr lang="en-US" sz="4800" b="0"/>
              <a:t> </a:t>
            </a:r>
            <a:r>
              <a:rPr lang="en-US" sz="1800" b="0"/>
              <a:t>AS AN</a:t>
            </a:r>
            <a:r>
              <a:rPr lang="en-US" sz="4800" b="0"/>
              <a:t> </a:t>
            </a:r>
            <a:r>
              <a:rPr lang="en-US" sz="2800" b="0"/>
              <a:t>ACADEMIC</a:t>
            </a:r>
            <a:r>
              <a:rPr lang="en-US" sz="4800" b="0"/>
              <a:t/>
            </a:r>
            <a:br>
              <a:rPr lang="en-US" sz="4800" b="0"/>
            </a:br>
            <a:r>
              <a:rPr lang="en-US" sz="1800" b="0"/>
              <a:t>AND AS AN  </a:t>
            </a:r>
            <a:r>
              <a:rPr lang="en-US" sz="2800" b="0"/>
              <a:t>ADMINISTRATOR  </a:t>
            </a:r>
            <a:r>
              <a:rPr lang="en-US" sz="1800" b="0"/>
              <a:t>(cont)</a:t>
            </a:r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457200" y="1752600"/>
            <a:ext cx="8382000" cy="4495800"/>
          </a:xfrm>
        </p:spPr>
        <p:txBody>
          <a:bodyPr/>
          <a:lstStyle/>
          <a:p>
            <a:pPr algn="l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/>
              <a:t>Then the presidency of U of Toronto and then U of British Columbia</a:t>
            </a:r>
          </a:p>
          <a:p>
            <a:pPr algn="l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/>
          </a:p>
          <a:p>
            <a:pPr algn="l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/>
              <a:t>Commitment to reinforce the capacity of students and faculty to develop their expertise on behalf of the taxpayers and their country</a:t>
            </a:r>
          </a:p>
          <a:p>
            <a:pPr algn="l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/>
          </a:p>
          <a:p>
            <a:pPr algn="l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/>
              <a:t>Focus on ensuring autonomy of academic activity as the base of excellence</a:t>
            </a:r>
          </a:p>
          <a:p>
            <a:pPr algn="l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/>
          </a:p>
          <a:p>
            <a:pPr algn="l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/>
              <a:t>Extensive development of incubators and spinoff companies to establish one of Canada’s most successful clusters. </a:t>
            </a:r>
          </a:p>
          <a:p>
            <a:pPr algn="l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3"/>
          <p:cNvSpPr>
            <a:spLocks noGrp="1"/>
          </p:cNvSpPr>
          <p:nvPr>
            <p:ph type="ctrTitle" idx="4294967295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sz="3600" b="0"/>
              <a:t>CHAMPION OF INNOVATION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4294967295"/>
          </p:nvPr>
        </p:nvSpPr>
        <p:spPr>
          <a:xfrm>
            <a:off x="457200" y="1676400"/>
            <a:ext cx="8153400" cy="48768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endParaRPr lang="en-US" sz="800" dirty="0">
              <a:solidFill>
                <a:srgbClr val="898989"/>
              </a:solidFill>
            </a:endParaRPr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 smtClean="0"/>
              <a:t>First </a:t>
            </a:r>
            <a:r>
              <a:rPr lang="en-US" sz="2400" dirty="0"/>
              <a:t>president of the Canada Foundation for Innovation </a:t>
            </a:r>
            <a:r>
              <a:rPr lang="en-US" sz="2400" dirty="0" smtClean="0"/>
              <a:t>to </a:t>
            </a:r>
            <a:r>
              <a:rPr lang="en-US" sz="2400" dirty="0"/>
              <a:t>build research facilities to help attract and retain the very best </a:t>
            </a:r>
            <a:r>
              <a:rPr lang="en-US" sz="2400" dirty="0" smtClean="0"/>
              <a:t>researchers</a:t>
            </a:r>
          </a:p>
          <a:p>
            <a:pPr marL="0" indent="0">
              <a:lnSpc>
                <a:spcPct val="80000"/>
              </a:lnSpc>
              <a:buClr>
                <a:schemeClr val="tx1"/>
              </a:buClr>
              <a:buNone/>
            </a:pPr>
            <a:r>
              <a:rPr lang="en-US" sz="2400" dirty="0" smtClean="0"/>
              <a:t> </a:t>
            </a:r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 smtClean="0"/>
              <a:t>$</a:t>
            </a:r>
            <a:r>
              <a:rPr lang="en-US" sz="2400" dirty="0"/>
              <a:t>5 billion to date</a:t>
            </a:r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/>
              <a:t>Canada Research Chairs funds 2000 positions at universities to attract and retain the best</a:t>
            </a:r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/>
              <a:t>Both programs reviewed as the best of their kind in the </a:t>
            </a:r>
            <a:r>
              <a:rPr lang="en-US" sz="2400" dirty="0" smtClean="0"/>
              <a:t>world and reversed Canada’s brain drain</a:t>
            </a:r>
            <a:endParaRPr lang="en-US" sz="2400" dirty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/>
              <a:t>These efforts help to build the supply side of innovation</a:t>
            </a:r>
          </a:p>
          <a:p>
            <a:pPr marL="0" indent="0">
              <a:lnSpc>
                <a:spcPct val="80000"/>
              </a:lnSpc>
              <a:buClr>
                <a:schemeClr val="tx1"/>
              </a:buClr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ctrTitle" idx="4294967295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pPr algn="l"/>
            <a:r>
              <a:rPr lang="en-US" sz="3200" b="0"/>
              <a:t>CHAMPION OF INNOVATION </a:t>
            </a:r>
            <a:r>
              <a:rPr lang="en-US" sz="1600" b="0"/>
              <a:t>(CONT)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4294967295"/>
          </p:nvPr>
        </p:nvSpPr>
        <p:spPr>
          <a:xfrm>
            <a:off x="457200" y="1828800"/>
            <a:ext cx="8153400" cy="45720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endParaRPr lang="en-US" sz="800" dirty="0">
              <a:solidFill>
                <a:srgbClr val="898989"/>
              </a:solidFill>
            </a:endParaRPr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/>
              <a:t>Several recent studies suggest that Canada needs to reinforce the  demand side of innovation. </a:t>
            </a:r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 smtClean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 smtClean="0"/>
              <a:t>In </a:t>
            </a:r>
            <a:r>
              <a:rPr lang="en-US" sz="2400" dirty="0"/>
              <a:t>the area of innovation supply and demand are intimately interlinked (The World Bank)</a:t>
            </a:r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/>
              <a:t>A recent book entitled </a:t>
            </a:r>
            <a:r>
              <a:rPr lang="en-US" sz="2400" i="1" dirty="0"/>
              <a:t>“Demand  - Creating What People Want Before They Know They Want It”</a:t>
            </a:r>
          </a:p>
          <a:p>
            <a:pPr marL="0" indent="0">
              <a:lnSpc>
                <a:spcPct val="80000"/>
              </a:lnSpc>
              <a:buClr>
                <a:schemeClr val="tx1"/>
              </a:buClr>
              <a:buNone/>
            </a:pP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r>
              <a:rPr lang="en-US" sz="4800" dirty="0">
                <a:solidFill>
                  <a:srgbClr val="898989"/>
                </a:solidFill>
              </a:rPr>
              <a:t/>
            </a:r>
            <a:br>
              <a:rPr lang="en-US" sz="4800" dirty="0">
                <a:solidFill>
                  <a:srgbClr val="898989"/>
                </a:solidFill>
              </a:rPr>
            </a:br>
            <a:r>
              <a:rPr lang="en-US" sz="3600" b="0" dirty="0"/>
              <a:t>PROPOSED SURGE IN AFRICA’S RESEARCH CAPACITY</a:t>
            </a:r>
            <a:r>
              <a:rPr lang="en-US" sz="3600" dirty="0">
                <a:solidFill>
                  <a:srgbClr val="898989"/>
                </a:solidFill>
              </a:rPr>
              <a:t/>
            </a:r>
            <a:br>
              <a:rPr lang="en-US" sz="3600" dirty="0">
                <a:solidFill>
                  <a:srgbClr val="898989"/>
                </a:solidFill>
              </a:rPr>
            </a:br>
            <a:endParaRPr lang="en-US" sz="3600" dirty="0">
              <a:solidFill>
                <a:srgbClr val="898989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381000" y="1676400"/>
            <a:ext cx="8305800" cy="4495800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/>
              <a:t>This conference is a strong indication of the rising capacity of Africa to focus on research </a:t>
            </a:r>
            <a:r>
              <a:rPr lang="en-US" sz="2400" dirty="0" smtClean="0"/>
              <a:t>capacity and innovation</a:t>
            </a:r>
            <a:endParaRPr lang="en-US" sz="2400" dirty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/>
              <a:t>Research as key tool of development is being </a:t>
            </a:r>
            <a:r>
              <a:rPr lang="en-US" sz="2400" dirty="0" smtClean="0"/>
              <a:t>recognized </a:t>
            </a:r>
            <a:r>
              <a:rPr lang="en-US" sz="2400" dirty="0"/>
              <a:t>across the continent.</a:t>
            </a:r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/>
              <a:t>National Academies of Science are developing fast</a:t>
            </a:r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/>
              <a:t>Africa knows well its needs whether health care, food security, energy, mother and child, environment or developing natural </a:t>
            </a:r>
            <a:r>
              <a:rPr lang="en-US" sz="2400" dirty="0" smtClean="0"/>
              <a:t>resources</a:t>
            </a:r>
          </a:p>
          <a:p>
            <a:pPr marL="0" indent="0">
              <a:lnSpc>
                <a:spcPct val="80000"/>
              </a:lnSpc>
              <a:buClr>
                <a:schemeClr val="tx1"/>
              </a:buClr>
              <a:buNone/>
            </a:pPr>
            <a:endParaRPr lang="en-US" sz="2400" dirty="0" smtClean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 smtClean="0"/>
              <a:t>Africa’s demand side of innovation is well understood</a:t>
            </a:r>
            <a:endParaRPr lang="en-US" sz="2400" dirty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/>
              <a:t>Capacity to train attract and retain the best researchers is needed</a:t>
            </a:r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400" dirty="0"/>
              <a:t>The next generation needs to be educated and trained here in Africa as the focus for developing nodes of excellence</a:t>
            </a:r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endParaRPr lang="en-US" sz="2400" dirty="0"/>
          </a:p>
          <a:p>
            <a:pPr marL="0" indent="0">
              <a:lnSpc>
                <a:spcPct val="80000"/>
              </a:lnSpc>
              <a:buClr>
                <a:schemeClr val="tx1"/>
              </a:buClr>
              <a:buFontTx/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685800" y="533400"/>
            <a:ext cx="7772400" cy="914400"/>
          </a:xfrm>
        </p:spPr>
        <p:txBody>
          <a:bodyPr/>
          <a:lstStyle/>
          <a:p>
            <a:r>
              <a:rPr lang="en-US" dirty="0" smtClean="0"/>
              <a:t>Back to Angola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381000" y="1676400"/>
            <a:ext cx="8305800" cy="4800600"/>
          </a:xfrm>
        </p:spPr>
        <p:txBody>
          <a:bodyPr/>
          <a:lstStyle/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/>
              <a:t>Preparing for third National conference on STI</a:t>
            </a:r>
          </a:p>
          <a:p>
            <a:pPr marL="457200" indent="-457200" algn="l">
              <a:buFont typeface="Arial" pitchFamily="34" charset="0"/>
              <a:buChar char="•"/>
            </a:pPr>
            <a:endParaRPr lang="en-US" dirty="0"/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/>
              <a:t>Six new universities created</a:t>
            </a:r>
          </a:p>
          <a:p>
            <a:pPr marL="457200" indent="-457200" algn="l">
              <a:buFont typeface="Arial" pitchFamily="34" charset="0"/>
              <a:buChar char="•"/>
            </a:pPr>
            <a:endParaRPr lang="en-US" dirty="0"/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/>
              <a:t>STI policy formally approved</a:t>
            </a:r>
          </a:p>
          <a:p>
            <a:pPr marL="457200" indent="-457200" algn="l">
              <a:buFont typeface="Arial" pitchFamily="34" charset="0"/>
              <a:buChar char="•"/>
            </a:pPr>
            <a:endParaRPr lang="en-US" dirty="0"/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/>
              <a:t>Working to develop implementation plan</a:t>
            </a:r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377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381000" y="1600200"/>
            <a:ext cx="8458200" cy="50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  <a:buFontTx/>
              <a:buChar char="•"/>
            </a:pP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The International </a:t>
            </a:r>
            <a:r>
              <a:rPr lang="en-US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Association 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of University Presidents has proposed the creation of a program modeled on the Canadian experience by supporting 1000 positions at universities across Africa.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  <a:buFontTx/>
              <a:buChar char="•"/>
            </a:pPr>
            <a:endParaRPr lang="en-US" sz="2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  <a:buFontTx/>
              <a:buChar char="•"/>
            </a:pP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Jan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DeGroof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from Belgium is present and also represents IAUP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  <a:buFontTx/>
              <a:buChar char="•"/>
            </a:pPr>
            <a:endParaRPr lang="en-US" sz="2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  <a:buFontTx/>
              <a:buChar char="•"/>
            </a:pP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This would lead to establishing a Pan African Research Network of interconnected </a:t>
            </a:r>
            <a:r>
              <a:rPr lang="en-US" sz="22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researhers</a:t>
            </a:r>
            <a:r>
              <a:rPr lang="en-US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supporting both the supply and demand side of </a:t>
            </a:r>
            <a:r>
              <a:rPr lang="en-US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innovation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US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  <a:buFontTx/>
              <a:buChar char="•"/>
            </a:pPr>
            <a:r>
              <a:rPr lang="en-US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These steps will create or strengthen nodes of excellence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  <a:buFontTx/>
              <a:buChar char="•"/>
            </a:pPr>
            <a:endParaRPr lang="en-US" sz="2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  <a:buFontTx/>
              <a:buChar char="•"/>
            </a:pP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We have recently worked with the HRST Commission of the African Union to identify the synergies between the chairs proposed surge and the Pan African University project.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endParaRPr lang="en-US" sz="2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9463" name="Title 1"/>
          <p:cNvSpPr>
            <a:spLocks/>
          </p:cNvSpPr>
          <p:nvPr/>
        </p:nvSpPr>
        <p:spPr bwMode="auto">
          <a:xfrm>
            <a:off x="609600" y="76200"/>
            <a:ext cx="7848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en-US" sz="3200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/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PROPOSED </a:t>
            </a:r>
            <a:r>
              <a:rPr lang="en-US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SURGE IN AFRICA’S RESEARCH 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CAPACITY</a:t>
            </a:r>
            <a:r>
              <a:rPr lang="en-US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(</a:t>
            </a:r>
            <a:r>
              <a:rPr lang="en-US" sz="20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cont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en-US" sz="2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3434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HE Commissioner </a:t>
            </a:r>
            <a:r>
              <a:rPr lang="en-US" sz="2400" dirty="0" err="1"/>
              <a:t>Ezin</a:t>
            </a:r>
            <a:r>
              <a:rPr lang="en-US" sz="2400" dirty="0"/>
              <a:t> of HRST has established a task force working on this concept planning to initiate a project to develop a full strategic plan and related  business plan for consideration in 2013.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Beatrice </a:t>
            </a:r>
            <a:r>
              <a:rPr lang="en-US" sz="2400" dirty="0" err="1"/>
              <a:t>Njenga</a:t>
            </a:r>
            <a:r>
              <a:rPr lang="en-US" sz="2400" dirty="0"/>
              <a:t> will also talk about this tomorrow</a:t>
            </a:r>
            <a:r>
              <a:rPr lang="en-US" sz="2400" dirty="0" smtClean="0"/>
              <a:t>.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 smtClean="0"/>
              <a:t>Much at this meeting is coalescing in the same direction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 smtClean="0"/>
              <a:t>Many university networks already exist and many around the world stand ready to partner with this enhanced capacity as equal partners</a:t>
            </a: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</p:txBody>
      </p:sp>
      <p:sp>
        <p:nvSpPr>
          <p:cNvPr id="25605" name="Title 1"/>
          <p:cNvSpPr>
            <a:spLocks/>
          </p:cNvSpPr>
          <p:nvPr/>
        </p:nvSpPr>
        <p:spPr bwMode="auto">
          <a:xfrm>
            <a:off x="685800" y="3048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4800" b="1">
                <a:solidFill>
                  <a:srgbClr val="89898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4800" b="1">
                <a:solidFill>
                  <a:srgbClr val="89898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5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PROPOSED SURGE IN AFRICA’S RESEARCH CAPACITY</a:t>
            </a:r>
            <a:br>
              <a:rPr lang="en-US" sz="35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(cont)</a:t>
            </a:r>
            <a:r>
              <a:rPr lang="en-US" sz="2800" b="1">
                <a:solidFill>
                  <a:srgbClr val="89898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2800" b="1">
                <a:solidFill>
                  <a:srgbClr val="89898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en-US" sz="2800" b="1">
              <a:solidFill>
                <a:srgbClr val="89898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ple">
  <a:themeElements>
    <a:clrScheme name="Maple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Map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ple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ple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Maple</Template>
  <TotalTime>108</TotalTime>
  <Words>630</Words>
  <Application>Microsoft Office PowerPoint</Application>
  <PresentationFormat>On-screen Show (4:3)</PresentationFormat>
  <Paragraphs>99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Maple</vt:lpstr>
      <vt:lpstr> David Strangway , PhD, FRSC, OC </vt:lpstr>
      <vt:lpstr> MY AFRICA BACKGROUND </vt:lpstr>
      <vt:lpstr>EXPERIENCE AS AN ACADEMIC AND AS AN ADMINISTRATOR</vt:lpstr>
      <vt:lpstr>EXPERIENCE AS AN ACADEMIC AND AS AN  ADMINISTRATOR  (cont)</vt:lpstr>
      <vt:lpstr>CHAMPION OF INNOVATION</vt:lpstr>
      <vt:lpstr>CHAMPION OF INNOVATION (CONT)</vt:lpstr>
      <vt:lpstr> PROPOSED SURGE IN AFRICA’S RESEARCH CAPACITY </vt:lpstr>
      <vt:lpstr>Back to Angola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Bonny Randall</dc:creator>
  <cp:lastModifiedBy>Machio</cp:lastModifiedBy>
  <cp:revision>11</cp:revision>
  <dcterms:created xsi:type="dcterms:W3CDTF">2012-03-30T20:12:32Z</dcterms:created>
  <dcterms:modified xsi:type="dcterms:W3CDTF">2012-04-01T05:42:27Z</dcterms:modified>
</cp:coreProperties>
</file>