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handoutMasterIdLst>
    <p:handoutMasterId r:id="rId19"/>
  </p:handoutMasterIdLst>
  <p:sldIdLst>
    <p:sldId id="256" r:id="rId2"/>
    <p:sldId id="257" r:id="rId3"/>
    <p:sldId id="259" r:id="rId4"/>
    <p:sldId id="266" r:id="rId5"/>
    <p:sldId id="267" r:id="rId6"/>
    <p:sldId id="268" r:id="rId7"/>
    <p:sldId id="269" r:id="rId8"/>
    <p:sldId id="270" r:id="rId9"/>
    <p:sldId id="271" r:id="rId10"/>
    <p:sldId id="274" r:id="rId11"/>
    <p:sldId id="275" r:id="rId12"/>
    <p:sldId id="276" r:id="rId13"/>
    <p:sldId id="277" r:id="rId14"/>
    <p:sldId id="278" r:id="rId15"/>
    <p:sldId id="279" r:id="rId16"/>
    <p:sldId id="281" r:id="rId17"/>
    <p:sldId id="282" r:id="rId18"/>
  </p:sldIdLst>
  <p:sldSz cx="9144000" cy="6858000" type="screen4x3"/>
  <p:notesSz cx="7077075" cy="93932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6" d="100"/>
          <a:sy n="56" d="100"/>
        </p:scale>
        <p:origin x="-1512" y="-3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537F5E-ECBC-4DEC-8EA3-98B9D121FC18}" type="datetimeFigureOut">
              <a:rPr lang="en-US" smtClean="0"/>
              <a:t>3/31/2012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2175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438" y="892175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8B7E52-8BF2-43BC-8B7C-01607CEBA4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184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BB489-E59A-49A9-9E3D-0F07B8DDE5CE}" type="datetimeFigureOut">
              <a:rPr lang="en-US" smtClean="0"/>
              <a:t>3/31/2012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EE9B-AC14-4828-8ECE-E21A005F5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853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BB489-E59A-49A9-9E3D-0F07B8DDE5CE}" type="datetimeFigureOut">
              <a:rPr lang="en-US" smtClean="0"/>
              <a:t>3/31/2012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EE9B-AC14-4828-8ECE-E21A005F5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400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BB489-E59A-49A9-9E3D-0F07B8DDE5CE}" type="datetimeFigureOut">
              <a:rPr lang="en-US" smtClean="0"/>
              <a:t>3/31/2012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EE9B-AC14-4828-8ECE-E21A005F5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709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BB489-E59A-49A9-9E3D-0F07B8DDE5CE}" type="datetimeFigureOut">
              <a:rPr lang="en-US" smtClean="0"/>
              <a:t>3/31/2012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EE9B-AC14-4828-8ECE-E21A005F5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562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BB489-E59A-49A9-9E3D-0F07B8DDE5CE}" type="datetimeFigureOut">
              <a:rPr lang="en-US" smtClean="0"/>
              <a:t>3/31/2012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EE9B-AC14-4828-8ECE-E21A005F5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05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BB489-E59A-49A9-9E3D-0F07B8DDE5CE}" type="datetimeFigureOut">
              <a:rPr lang="en-US" smtClean="0"/>
              <a:t>3/31/2012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EE9B-AC14-4828-8ECE-E21A005F5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330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BB489-E59A-49A9-9E3D-0F07B8DDE5CE}" type="datetimeFigureOut">
              <a:rPr lang="en-US" smtClean="0"/>
              <a:t>3/31/2012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EE9B-AC14-4828-8ECE-E21A005F5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989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BB489-E59A-49A9-9E3D-0F07B8DDE5CE}" type="datetimeFigureOut">
              <a:rPr lang="en-US" smtClean="0"/>
              <a:t>3/31/2012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EE9B-AC14-4828-8ECE-E21A005F5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863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BB489-E59A-49A9-9E3D-0F07B8DDE5CE}" type="datetimeFigureOut">
              <a:rPr lang="en-US" smtClean="0"/>
              <a:t>3/31/2012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EE9B-AC14-4828-8ECE-E21A005F5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519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BB489-E59A-49A9-9E3D-0F07B8DDE5CE}" type="datetimeFigureOut">
              <a:rPr lang="en-US" smtClean="0"/>
              <a:t>3/31/2012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EE9B-AC14-4828-8ECE-E21A005F5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188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BB489-E59A-49A9-9E3D-0F07B8DDE5CE}" type="datetimeFigureOut">
              <a:rPr lang="en-US" smtClean="0"/>
              <a:t>3/31/2012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EE9B-AC14-4828-8ECE-E21A005F5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282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BB489-E59A-49A9-9E3D-0F07B8DDE5CE}" type="datetimeFigureOut">
              <a:rPr lang="en-US" smtClean="0"/>
              <a:t>3/31/2012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2EE9B-AC14-4828-8ECE-E21A005F5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220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ln w="3175"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ea typeface="+mn-ea"/>
                <a:cs typeface="Arial" charset="0"/>
              </a:rPr>
              <a:t>Africa Forum on Science, Technology and Innovation (STI) for Youth Employment, Human Capital Development and Inclusive Growth</a:t>
            </a:r>
            <a:endParaRPr lang="en-US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lvl="0" indent="0" defTabSz="912813" eaLnBrk="0" fontAlgn="base" hangingPunct="0">
              <a:lnSpc>
                <a:spcPct val="90000"/>
              </a:lnSpc>
              <a:spcAft>
                <a:spcPct val="0"/>
              </a:spcAft>
              <a:buSzPct val="85000"/>
              <a:buNone/>
            </a:pPr>
            <a:endParaRPr lang="en-US" sz="2800" dirty="0" smtClean="0">
              <a:solidFill>
                <a:srgbClr val="FFFFFF"/>
              </a:solidFill>
              <a:latin typeface="Segoe"/>
            </a:endParaRP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SzPct val="85000"/>
              <a:buBlip>
                <a:blip r:embed="rId2"/>
              </a:buBlip>
            </a:pPr>
            <a:endParaRPr lang="en-US" sz="3300" dirty="0">
              <a:solidFill>
                <a:srgbClr val="FFFFFF"/>
              </a:solidFill>
              <a:latin typeface="Segoe"/>
            </a:endParaRPr>
          </a:p>
          <a:p>
            <a:pPr marL="0" lvl="0" indent="0" defTabSz="912813" eaLnBrk="0" fontAlgn="base" hangingPunct="0">
              <a:lnSpc>
                <a:spcPct val="90000"/>
              </a:lnSpc>
              <a:spcAft>
                <a:spcPct val="0"/>
              </a:spcAft>
              <a:buSzPct val="85000"/>
              <a:buNone/>
            </a:pPr>
            <a:r>
              <a:rPr lang="en-US" sz="3300" dirty="0">
                <a:solidFill>
                  <a:srgbClr val="FFFFFF"/>
                </a:solidFill>
                <a:latin typeface="Segoe"/>
              </a:rPr>
              <a:t>	</a:t>
            </a:r>
            <a:r>
              <a:rPr lang="en-US" sz="3300" b="1" dirty="0">
                <a:solidFill>
                  <a:srgbClr val="002060"/>
                </a:solidFill>
                <a:latin typeface="Segoe"/>
              </a:rPr>
              <a:t>Nairobi, Kenya, </a:t>
            </a:r>
            <a:r>
              <a:rPr lang="en-US" sz="3300" b="1" dirty="0" smtClean="0">
                <a:solidFill>
                  <a:srgbClr val="002060"/>
                </a:solidFill>
                <a:latin typeface="Segoe"/>
              </a:rPr>
              <a:t>April 1-3</a:t>
            </a:r>
            <a:r>
              <a:rPr lang="en-US" sz="3300" b="1" dirty="0">
                <a:solidFill>
                  <a:srgbClr val="002060"/>
                </a:solidFill>
                <a:latin typeface="Segoe"/>
              </a:rPr>
              <a:t>, 2012</a:t>
            </a: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SzPct val="85000"/>
              <a:buBlip>
                <a:blip r:embed="rId2"/>
              </a:buBlip>
            </a:pPr>
            <a:endParaRPr lang="en-US" sz="3300" b="1" dirty="0">
              <a:solidFill>
                <a:srgbClr val="002060"/>
              </a:solidFill>
              <a:latin typeface="Segoe"/>
            </a:endParaRPr>
          </a:p>
          <a:p>
            <a:pPr marL="0" lvl="0" indent="0" defTabSz="912813" eaLnBrk="0" fontAlgn="base" hangingPunct="0">
              <a:lnSpc>
                <a:spcPct val="90000"/>
              </a:lnSpc>
              <a:spcAft>
                <a:spcPct val="0"/>
              </a:spcAft>
              <a:buSzPct val="85000"/>
              <a:buNone/>
            </a:pPr>
            <a:r>
              <a:rPr lang="en-US" sz="3300" b="1" dirty="0">
                <a:solidFill>
                  <a:srgbClr val="002060"/>
                </a:solidFill>
                <a:latin typeface="Segoe"/>
              </a:rPr>
              <a:t>			Saul </a:t>
            </a:r>
            <a:r>
              <a:rPr lang="en-US" sz="3300" b="1" dirty="0" smtClean="0">
                <a:solidFill>
                  <a:srgbClr val="002060"/>
                </a:solidFill>
                <a:latin typeface="Segoe"/>
              </a:rPr>
              <a:t>Hahn, Ph.D</a:t>
            </a:r>
            <a:r>
              <a:rPr lang="en-US" sz="3300" b="1" dirty="0">
                <a:solidFill>
                  <a:srgbClr val="002060"/>
                </a:solidFill>
                <a:latin typeface="Segoe"/>
              </a:rPr>
              <a:t>.</a:t>
            </a:r>
          </a:p>
          <a:p>
            <a:pPr marL="0" lvl="0" indent="0" defTabSz="912813" eaLnBrk="0" fontAlgn="base" hangingPunct="0">
              <a:lnSpc>
                <a:spcPct val="90000"/>
              </a:lnSpc>
              <a:spcAft>
                <a:spcPct val="0"/>
              </a:spcAft>
              <a:buSzPct val="85000"/>
              <a:buNone/>
            </a:pPr>
            <a:endParaRPr lang="en-US" b="1" dirty="0">
              <a:solidFill>
                <a:srgbClr val="002060"/>
              </a:solidFill>
              <a:latin typeface="Segoe"/>
            </a:endParaRPr>
          </a:p>
          <a:p>
            <a:pPr marL="0" lvl="0" indent="0" defTabSz="912813" eaLnBrk="0" fontAlgn="base" hangingPunct="0">
              <a:lnSpc>
                <a:spcPct val="90000"/>
              </a:lnSpc>
              <a:spcAft>
                <a:spcPct val="0"/>
              </a:spcAft>
              <a:buSzPct val="85000"/>
              <a:buNone/>
            </a:pPr>
            <a:r>
              <a:rPr lang="en-US" b="1" dirty="0">
                <a:solidFill>
                  <a:srgbClr val="002060"/>
                </a:solidFill>
                <a:latin typeface="Segoe"/>
              </a:rPr>
              <a:t>International Consultant &amp;Former Head of the Division of Science and Technology, Organization of American States (OAS)</a:t>
            </a:r>
          </a:p>
          <a:p>
            <a:pPr marL="0" lvl="0" indent="0" defTabSz="912813" eaLnBrk="0" fontAlgn="base" hangingPunct="0">
              <a:lnSpc>
                <a:spcPct val="90000"/>
              </a:lnSpc>
              <a:spcAft>
                <a:spcPct val="0"/>
              </a:spcAft>
              <a:buSzPct val="85000"/>
              <a:buNone/>
            </a:pPr>
            <a:endParaRPr lang="en-US" b="1" dirty="0">
              <a:solidFill>
                <a:srgbClr val="002060"/>
              </a:solidFill>
              <a:latin typeface="Segoe"/>
            </a:endParaRPr>
          </a:p>
          <a:p>
            <a:pPr marL="0" lvl="0" indent="0" defTabSz="912813" eaLnBrk="0" fontAlgn="base" hangingPunct="0">
              <a:lnSpc>
                <a:spcPct val="90000"/>
              </a:lnSpc>
              <a:spcAft>
                <a:spcPct val="0"/>
              </a:spcAft>
              <a:buSzPct val="85000"/>
              <a:buNone/>
            </a:pPr>
            <a:r>
              <a:rPr lang="en-US" b="1" dirty="0">
                <a:solidFill>
                  <a:srgbClr val="002060"/>
                </a:solidFill>
                <a:latin typeface="Segoe"/>
              </a:rPr>
              <a:t>Strengthening Scientific Research: A New Deal for African Science, </a:t>
            </a:r>
          </a:p>
          <a:p>
            <a:pPr marL="0" lvl="0" indent="0" defTabSz="912813" eaLnBrk="0" fontAlgn="base" hangingPunct="0">
              <a:lnSpc>
                <a:spcPct val="90000"/>
              </a:lnSpc>
              <a:spcAft>
                <a:spcPct val="0"/>
              </a:spcAft>
              <a:buSzPct val="85000"/>
              <a:buNone/>
            </a:pPr>
            <a:endParaRPr lang="en-US" sz="3300" b="1" dirty="0">
              <a:solidFill>
                <a:srgbClr val="002060"/>
              </a:solidFill>
              <a:latin typeface="Segoe"/>
            </a:endParaRPr>
          </a:p>
          <a:p>
            <a:pPr marL="0" lvl="0" indent="0" defTabSz="912813" eaLnBrk="0" fontAlgn="base" hangingPunct="0">
              <a:lnSpc>
                <a:spcPct val="90000"/>
              </a:lnSpc>
              <a:spcAft>
                <a:spcPct val="0"/>
              </a:spcAft>
              <a:buSzPct val="85000"/>
              <a:buNone/>
            </a:pPr>
            <a:r>
              <a:rPr lang="en-US" b="1" dirty="0">
                <a:solidFill>
                  <a:srgbClr val="002060"/>
                </a:solidFill>
                <a:latin typeface="Segoe"/>
              </a:rPr>
              <a:t>Microsoft model for Latin America (Virtual Institute) – a possible model for Africa</a:t>
            </a:r>
            <a:endParaRPr lang="en-US" sz="3300" b="1" dirty="0">
              <a:solidFill>
                <a:srgbClr val="002060"/>
              </a:solidFill>
              <a:latin typeface="Segoe"/>
            </a:endParaRPr>
          </a:p>
          <a:p>
            <a:pPr marL="0" lvl="0" indent="0" defTabSz="912813" eaLnBrk="0" fontAlgn="base" hangingPunct="0">
              <a:lnSpc>
                <a:spcPct val="90000"/>
              </a:lnSpc>
              <a:spcAft>
                <a:spcPct val="0"/>
              </a:spcAft>
              <a:buSzPct val="85000"/>
              <a:buNone/>
            </a:pPr>
            <a:r>
              <a:rPr lang="en-US" sz="3300" b="1" dirty="0">
                <a:solidFill>
                  <a:srgbClr val="002060"/>
                </a:solidFill>
                <a:latin typeface="Segoe"/>
              </a:rPr>
              <a:t>		</a:t>
            </a:r>
            <a:endParaRPr lang="en-US" b="1" dirty="0">
              <a:solidFill>
                <a:srgbClr val="002060"/>
              </a:solidFill>
              <a:latin typeface="Segoe"/>
            </a:endParaRPr>
          </a:p>
          <a:p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123744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b="0" spc="-360" dirty="0">
                <a:ln w="3175">
                  <a:noFill/>
                </a:ln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ea typeface="+mn-ea"/>
                <a:cs typeface="Arial" charset="0"/>
              </a:rPr>
              <a:t>The problem 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Autofit/>
          </a:bodyPr>
          <a:lstStyle/>
          <a:p>
            <a:pPr marL="0" lvl="0" indent="0" defTabSz="912813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Pct val="85000"/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Segoe"/>
              </a:rPr>
              <a:t>Scientists and engineers in </a:t>
            </a:r>
            <a:r>
              <a:rPr lang="en-US" sz="2400" b="1" dirty="0">
                <a:solidFill>
                  <a:srgbClr val="002060"/>
                </a:solidFill>
                <a:latin typeface="Segoe"/>
              </a:rPr>
              <a:t>Latin America and Africa,  have problems in </a:t>
            </a:r>
            <a:r>
              <a:rPr lang="en-US" sz="2400" b="1" dirty="0" smtClean="0">
                <a:solidFill>
                  <a:srgbClr val="002060"/>
                </a:solidFill>
                <a:latin typeface="Segoe"/>
              </a:rPr>
              <a:t>common. </a:t>
            </a:r>
          </a:p>
          <a:p>
            <a:pPr marL="0" lvl="0" indent="0" defTabSz="912813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Pct val="85000"/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Segoe"/>
              </a:rPr>
              <a:t>How to :</a:t>
            </a:r>
          </a:p>
          <a:p>
            <a:pPr marL="342900" lvl="0" indent="-342900" defTabSz="912813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Pct val="85000"/>
              <a:buFont typeface="Symbol"/>
              <a:buChar char=""/>
            </a:pPr>
            <a:r>
              <a:rPr lang="en-US" sz="2400" b="1" dirty="0" smtClean="0">
                <a:solidFill>
                  <a:srgbClr val="002060"/>
                </a:solidFill>
                <a:latin typeface="Segoe"/>
              </a:rPr>
              <a:t>Increase visibility </a:t>
            </a:r>
            <a:r>
              <a:rPr lang="en-US" sz="2400" b="1" dirty="0">
                <a:solidFill>
                  <a:srgbClr val="002060"/>
                </a:solidFill>
                <a:latin typeface="Segoe"/>
              </a:rPr>
              <a:t>and quality of </a:t>
            </a:r>
            <a:r>
              <a:rPr lang="en-US" sz="2400" b="1" dirty="0" smtClean="0">
                <a:solidFill>
                  <a:srgbClr val="002060"/>
                </a:solidFill>
                <a:latin typeface="Segoe"/>
              </a:rPr>
              <a:t>their research</a:t>
            </a:r>
            <a:endParaRPr lang="en-US" sz="2400" b="1" dirty="0">
              <a:solidFill>
                <a:srgbClr val="002060"/>
              </a:solidFill>
              <a:latin typeface="Segoe"/>
            </a:endParaRPr>
          </a:p>
          <a:p>
            <a:pPr marL="342900" lvl="0" indent="-342900" defTabSz="912813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Pct val="85000"/>
              <a:buFont typeface="Symbol"/>
              <a:buChar char=""/>
            </a:pPr>
            <a:r>
              <a:rPr lang="en-US" sz="2400" b="1" dirty="0" smtClean="0">
                <a:solidFill>
                  <a:srgbClr val="002060"/>
                </a:solidFill>
                <a:latin typeface="Segoe"/>
              </a:rPr>
              <a:t>Raise </a:t>
            </a:r>
            <a:r>
              <a:rPr lang="en-US" sz="2400" b="1" dirty="0">
                <a:solidFill>
                  <a:srgbClr val="002060"/>
                </a:solidFill>
                <a:latin typeface="Segoe"/>
              </a:rPr>
              <a:t>research </a:t>
            </a:r>
            <a:r>
              <a:rPr lang="en-US" sz="2400" b="1" dirty="0" smtClean="0">
                <a:solidFill>
                  <a:srgbClr val="002060"/>
                </a:solidFill>
                <a:latin typeface="Segoe"/>
              </a:rPr>
              <a:t>collaboration intra-region</a:t>
            </a:r>
            <a:endParaRPr lang="en-US" sz="2400" b="1" dirty="0">
              <a:solidFill>
                <a:srgbClr val="002060"/>
              </a:solidFill>
              <a:latin typeface="Segoe"/>
            </a:endParaRP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  <a:latin typeface="Segoe"/>
              </a:rPr>
              <a:t>Strengthen research capacity.</a:t>
            </a: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Font typeface="Arial" pitchFamily="34" charset="0"/>
              <a:buChar char="•"/>
            </a:pPr>
            <a:endParaRPr lang="en-US" sz="2400" b="1" dirty="0" smtClean="0">
              <a:solidFill>
                <a:srgbClr val="002060"/>
              </a:solidFill>
              <a:latin typeface="Segoe"/>
            </a:endParaRP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  <a:latin typeface="Segoe"/>
              </a:rPr>
              <a:t>Graduate </a:t>
            </a:r>
            <a:r>
              <a:rPr lang="en-US" sz="2400" b="1" dirty="0">
                <a:solidFill>
                  <a:srgbClr val="002060"/>
                </a:solidFill>
                <a:latin typeface="Segoe"/>
              </a:rPr>
              <a:t>students mobility within the region</a:t>
            </a: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Font typeface="Arial" pitchFamily="34" charset="0"/>
              <a:buChar char="•"/>
            </a:pPr>
            <a:endParaRPr lang="en-US" sz="2400" b="1" dirty="0">
              <a:solidFill>
                <a:srgbClr val="002060"/>
              </a:solidFill>
              <a:latin typeface="Segoe"/>
            </a:endParaRPr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97629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>
                <a:ln w="3175"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ea typeface="+mn-ea"/>
                <a:cs typeface="Arial" charset="0"/>
              </a:rPr>
              <a:t> </a:t>
            </a:r>
            <a:r>
              <a:rPr lang="en-US" sz="2000" b="1" dirty="0">
                <a:ln w="3175"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ea typeface="+mn-ea"/>
                <a:cs typeface="Arial" charset="0"/>
              </a:rPr>
              <a:t>Several </a:t>
            </a:r>
            <a:r>
              <a:rPr lang="en-US" sz="2000" b="1" dirty="0" smtClean="0">
                <a:ln w="3175"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ea typeface="+mn-ea"/>
                <a:cs typeface="Arial" charset="0"/>
              </a:rPr>
              <a:t>components are involved in 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sz="2000" b="1" dirty="0" smtClean="0">
                <a:ln w="3175"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ea typeface="+mn-ea"/>
                <a:cs typeface="Arial" charset="0"/>
              </a:rPr>
              <a:t>the </a:t>
            </a:r>
            <a:r>
              <a:rPr lang="en-US" sz="2000" b="1" dirty="0">
                <a:ln w="3175"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ea typeface="+mn-ea"/>
                <a:cs typeface="Arial" charset="0"/>
              </a:rPr>
              <a:t>establishment of the Latin American and Caribbean Collaborative ICT Research Federation, LACCIR (Virtual </a:t>
            </a:r>
            <a:r>
              <a:rPr lang="en-US" sz="2000" b="1" dirty="0" smtClean="0">
                <a:ln w="3175"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ea typeface="+mn-ea"/>
                <a:cs typeface="Arial" charset="0"/>
              </a:rPr>
              <a:t>Institute)</a:t>
            </a:r>
            <a:endParaRPr lang="en-US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Regional Political </a:t>
            </a:r>
            <a:r>
              <a:rPr lang="en-US" sz="2400" dirty="0" smtClean="0">
                <a:solidFill>
                  <a:srgbClr val="002060"/>
                </a:solidFill>
              </a:rPr>
              <a:t>Support: </a:t>
            </a:r>
            <a:r>
              <a:rPr lang="en-US" sz="2400" b="1" dirty="0" smtClean="0">
                <a:solidFill>
                  <a:srgbClr val="002060"/>
                </a:solidFill>
              </a:rPr>
              <a:t>OAS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>
                <a:solidFill>
                  <a:srgbClr val="002060"/>
                </a:solidFill>
              </a:rPr>
              <a:t>( </a:t>
            </a:r>
            <a:r>
              <a:rPr lang="en-US" sz="2400" b="1" dirty="0">
                <a:solidFill>
                  <a:schemeClr val="tx2"/>
                </a:solidFill>
              </a:rPr>
              <a:t>AU</a:t>
            </a:r>
            <a:r>
              <a:rPr lang="en-US" sz="2400" dirty="0">
                <a:solidFill>
                  <a:srgbClr val="002060"/>
                </a:solidFill>
              </a:rPr>
              <a:t>)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400" dirty="0">
              <a:solidFill>
                <a:srgbClr val="00206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Private Sector </a:t>
            </a:r>
            <a:r>
              <a:rPr lang="en-US" sz="2400" dirty="0" smtClean="0">
                <a:solidFill>
                  <a:srgbClr val="002060"/>
                </a:solidFill>
              </a:rPr>
              <a:t>Funds:  </a:t>
            </a:r>
            <a:r>
              <a:rPr lang="en-US" sz="2400" b="1" dirty="0" smtClean="0">
                <a:solidFill>
                  <a:srgbClr val="002060"/>
                </a:solidFill>
              </a:rPr>
              <a:t>MSR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>
                <a:solidFill>
                  <a:srgbClr val="002060"/>
                </a:solidFill>
              </a:rPr>
              <a:t>(</a:t>
            </a:r>
            <a:r>
              <a:rPr lang="en-US" sz="2400" b="1" dirty="0">
                <a:solidFill>
                  <a:srgbClr val="002060"/>
                </a:solidFill>
              </a:rPr>
              <a:t>Possibly Other corporations</a:t>
            </a:r>
            <a:r>
              <a:rPr lang="en-US" sz="2400" dirty="0">
                <a:solidFill>
                  <a:srgbClr val="002060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2060"/>
                </a:solidFill>
              </a:rPr>
              <a:t>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Regional </a:t>
            </a:r>
            <a:r>
              <a:rPr lang="en-US" sz="2400" dirty="0">
                <a:solidFill>
                  <a:srgbClr val="002060"/>
                </a:solidFill>
              </a:rPr>
              <a:t>Agency </a:t>
            </a:r>
            <a:r>
              <a:rPr lang="en-US" sz="2400" dirty="0" smtClean="0">
                <a:solidFill>
                  <a:srgbClr val="002060"/>
                </a:solidFill>
              </a:rPr>
              <a:t>Funds: </a:t>
            </a:r>
            <a:r>
              <a:rPr lang="en-US" sz="2400" b="1" dirty="0" smtClean="0">
                <a:solidFill>
                  <a:srgbClr val="002060"/>
                </a:solidFill>
              </a:rPr>
              <a:t>IADB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>
                <a:solidFill>
                  <a:srgbClr val="002060"/>
                </a:solidFill>
              </a:rPr>
              <a:t>(</a:t>
            </a:r>
            <a:r>
              <a:rPr lang="en-US" sz="2400" b="1" dirty="0">
                <a:solidFill>
                  <a:srgbClr val="002060"/>
                </a:solidFill>
              </a:rPr>
              <a:t>AfDB</a:t>
            </a:r>
            <a:r>
              <a:rPr lang="en-US" sz="2400" dirty="0">
                <a:solidFill>
                  <a:srgbClr val="002060"/>
                </a:solidFill>
              </a:rPr>
              <a:t>)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400" dirty="0">
              <a:solidFill>
                <a:srgbClr val="00206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Governmental support and </a:t>
            </a:r>
            <a:r>
              <a:rPr lang="en-US" sz="2400" dirty="0" smtClean="0">
                <a:solidFill>
                  <a:srgbClr val="002060"/>
                </a:solidFill>
              </a:rPr>
              <a:t>funds:  </a:t>
            </a:r>
            <a:r>
              <a:rPr lang="en-US" sz="2400" dirty="0">
                <a:solidFill>
                  <a:srgbClr val="002060"/>
                </a:solidFill>
              </a:rPr>
              <a:t>Mexico, Chile, Colombia, other countries  (</a:t>
            </a:r>
            <a:r>
              <a:rPr lang="en-US" sz="2400" b="1" dirty="0">
                <a:solidFill>
                  <a:srgbClr val="002060"/>
                </a:solidFill>
              </a:rPr>
              <a:t>African Countries</a:t>
            </a:r>
            <a:r>
              <a:rPr lang="en-US" sz="2400" dirty="0">
                <a:solidFill>
                  <a:srgbClr val="002060"/>
                </a:solidFill>
              </a:rPr>
              <a:t>)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400" dirty="0">
              <a:solidFill>
                <a:srgbClr val="00206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Participant Universities and Research Centers of </a:t>
            </a:r>
            <a:r>
              <a:rPr lang="en-US" sz="2400" b="1" dirty="0">
                <a:solidFill>
                  <a:srgbClr val="002060"/>
                </a:solidFill>
              </a:rPr>
              <a:t>LAC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smtClean="0">
                <a:solidFill>
                  <a:srgbClr val="002060"/>
                </a:solidFill>
              </a:rPr>
              <a:t> (</a:t>
            </a:r>
            <a:r>
              <a:rPr lang="en-US" sz="2400" b="1" dirty="0" smtClean="0">
                <a:solidFill>
                  <a:srgbClr val="002060"/>
                </a:solidFill>
              </a:rPr>
              <a:t>Africa</a:t>
            </a:r>
            <a:r>
              <a:rPr lang="en-US" sz="2400" b="1" dirty="0" smtClean="0">
                <a:solidFill>
                  <a:schemeClr val="accent1"/>
                </a:solidFill>
              </a:rPr>
              <a:t>)</a:t>
            </a:r>
            <a:r>
              <a:rPr lang="en-US" sz="2400" dirty="0" smtClean="0">
                <a:solidFill>
                  <a:srgbClr val="FFFFFF"/>
                </a:solidFill>
              </a:rPr>
              <a:t>)</a:t>
            </a:r>
            <a:endParaRPr lang="en-US" sz="2400" dirty="0">
              <a:solidFill>
                <a:srgbClr val="FFFFFF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2400" dirty="0">
              <a:solidFill>
                <a:srgbClr val="FFFFFF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Other </a:t>
            </a:r>
            <a:r>
              <a:rPr lang="en-US" sz="2400" dirty="0" smtClean="0">
                <a:solidFill>
                  <a:srgbClr val="002060"/>
                </a:solidFill>
              </a:rPr>
              <a:t>partners (</a:t>
            </a:r>
            <a:r>
              <a:rPr lang="en-US" sz="2400" b="1" dirty="0" smtClean="0">
                <a:solidFill>
                  <a:srgbClr val="002060"/>
                </a:solidFill>
              </a:rPr>
              <a:t>Other </a:t>
            </a:r>
            <a:r>
              <a:rPr lang="en-US" sz="2400" b="1" dirty="0">
                <a:solidFill>
                  <a:srgbClr val="002060"/>
                </a:solidFill>
              </a:rPr>
              <a:t>partners</a:t>
            </a:r>
            <a:r>
              <a:rPr lang="en-US" sz="2400" dirty="0">
                <a:solidFill>
                  <a:schemeClr val="accent1"/>
                </a:solidFill>
              </a:rPr>
              <a:t>)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0502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spc="-360" dirty="0">
                <a:ln w="3175"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ea typeface="+mn-ea"/>
                <a:cs typeface="Arial" charset="0"/>
              </a:rPr>
              <a:t>Organization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396875" lvl="0" indent="-396875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None/>
            </a:pPr>
            <a:r>
              <a:rPr lang="en-US" sz="2600" b="1" dirty="0" smtClean="0">
                <a:solidFill>
                  <a:srgbClr val="FFFFFF"/>
                </a:solidFill>
                <a:latin typeface="Segoe"/>
              </a:rPr>
              <a:t>“”””””</a:t>
            </a:r>
          </a:p>
          <a:p>
            <a:pPr marL="396875" lvl="0" indent="-396875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None/>
            </a:pPr>
            <a:r>
              <a:rPr lang="en-US" sz="2600" b="1" dirty="0" smtClean="0">
                <a:solidFill>
                  <a:srgbClr val="FFFFFF"/>
                </a:solidFill>
                <a:latin typeface="Segoe"/>
              </a:rPr>
              <a:t>“</a:t>
            </a:r>
            <a:r>
              <a:rPr lang="en-US" sz="3400" b="1" dirty="0" smtClean="0">
                <a:solidFill>
                  <a:srgbClr val="002060"/>
                </a:solidFill>
                <a:latin typeface="Segoe"/>
              </a:rPr>
              <a:t> “HUB” Universities </a:t>
            </a:r>
            <a:r>
              <a:rPr lang="en-US" sz="3400" b="1" dirty="0">
                <a:solidFill>
                  <a:srgbClr val="002060"/>
                </a:solidFill>
                <a:latin typeface="Segoe"/>
              </a:rPr>
              <a:t>managing LACCIR</a:t>
            </a:r>
          </a:p>
          <a:p>
            <a:pPr marL="741363" lvl="2" indent="-344488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r>
              <a:rPr lang="en-US" sz="2900" b="1" dirty="0">
                <a:solidFill>
                  <a:srgbClr val="002060"/>
                </a:solidFill>
                <a:latin typeface="Segoe"/>
              </a:rPr>
              <a:t>Pontificia Universidad Católica de Chile (legal representative)</a:t>
            </a:r>
          </a:p>
          <a:p>
            <a:pPr marL="741363" lvl="2" indent="-344488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r>
              <a:rPr lang="en-US" sz="2900" b="1" dirty="0">
                <a:solidFill>
                  <a:srgbClr val="002060"/>
                </a:solidFill>
                <a:latin typeface="Segoe"/>
              </a:rPr>
              <a:t>Universidad de Chile</a:t>
            </a:r>
          </a:p>
          <a:p>
            <a:pPr marL="396875" lvl="0" indent="-396875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endParaRPr lang="en-US" sz="3400" b="1" dirty="0">
              <a:solidFill>
                <a:srgbClr val="002060"/>
              </a:solidFill>
              <a:latin typeface="Segoe"/>
            </a:endParaRPr>
          </a:p>
          <a:p>
            <a:pPr marL="396875" lvl="0" indent="-396875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None/>
            </a:pPr>
            <a:r>
              <a:rPr lang="en-US" sz="3400" b="1" dirty="0">
                <a:solidFill>
                  <a:srgbClr val="002060"/>
                </a:solidFill>
                <a:latin typeface="Segoe"/>
              </a:rPr>
              <a:t>”Spoke” Universities federated to LACCIR:</a:t>
            </a:r>
          </a:p>
          <a:p>
            <a:pPr marL="741363" lvl="2" indent="-344488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endParaRPr lang="en-US" sz="2900" b="1" dirty="0" smtClean="0">
              <a:solidFill>
                <a:srgbClr val="002060"/>
              </a:solidFill>
              <a:latin typeface="Segoe"/>
            </a:endParaRPr>
          </a:p>
          <a:p>
            <a:pPr marL="741363" lvl="2" indent="-344488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r>
              <a:rPr lang="en-US" sz="3800" b="1" dirty="0" smtClean="0">
                <a:solidFill>
                  <a:srgbClr val="002060"/>
                </a:solidFill>
                <a:latin typeface="Segoe"/>
              </a:rPr>
              <a:t>Argentina</a:t>
            </a:r>
            <a:r>
              <a:rPr lang="en-US" sz="3800" b="1" dirty="0">
                <a:solidFill>
                  <a:srgbClr val="002060"/>
                </a:solidFill>
                <a:latin typeface="Segoe"/>
              </a:rPr>
              <a:t>: Universidad de Buenos </a:t>
            </a:r>
            <a:r>
              <a:rPr lang="en-US" sz="3800" b="1" dirty="0" smtClean="0">
                <a:solidFill>
                  <a:srgbClr val="002060"/>
                </a:solidFill>
                <a:latin typeface="Segoe"/>
              </a:rPr>
              <a:t>Aires</a:t>
            </a:r>
          </a:p>
          <a:p>
            <a:pPr marL="741363" lvl="2" indent="-344488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r>
              <a:rPr lang="en-US" sz="3800" b="1" dirty="0" smtClean="0">
                <a:solidFill>
                  <a:srgbClr val="002060"/>
                </a:solidFill>
                <a:latin typeface="Segoe"/>
              </a:rPr>
              <a:t>Brazil: PUC, Rio</a:t>
            </a:r>
            <a:endParaRPr lang="en-US" sz="3800" b="1" dirty="0">
              <a:solidFill>
                <a:srgbClr val="002060"/>
              </a:solidFill>
              <a:latin typeface="Segoe"/>
            </a:endParaRPr>
          </a:p>
          <a:p>
            <a:pPr marL="741363" lvl="2" indent="-344488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r>
              <a:rPr lang="en-US" sz="3800" b="1" dirty="0" smtClean="0">
                <a:solidFill>
                  <a:srgbClr val="002060"/>
                </a:solidFill>
                <a:latin typeface="Segoe"/>
              </a:rPr>
              <a:t>Costa </a:t>
            </a:r>
            <a:r>
              <a:rPr lang="en-US" sz="3800" b="1" dirty="0">
                <a:solidFill>
                  <a:srgbClr val="002060"/>
                </a:solidFill>
                <a:latin typeface="Segoe"/>
              </a:rPr>
              <a:t>Rica: Universidad de Costa Rica</a:t>
            </a:r>
          </a:p>
          <a:p>
            <a:pPr marL="741363" lvl="2" indent="-344488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r>
              <a:rPr lang="en-US" sz="3800" b="1" dirty="0" smtClean="0">
                <a:solidFill>
                  <a:srgbClr val="002060"/>
                </a:solidFill>
                <a:latin typeface="Segoe"/>
              </a:rPr>
              <a:t>Mexico</a:t>
            </a:r>
            <a:r>
              <a:rPr lang="en-US" sz="3800" b="1" dirty="0">
                <a:solidFill>
                  <a:srgbClr val="002060"/>
                </a:solidFill>
                <a:latin typeface="Segoe"/>
              </a:rPr>
              <a:t>: </a:t>
            </a:r>
            <a:r>
              <a:rPr lang="en-US" sz="3800" b="1" dirty="0" err="1">
                <a:solidFill>
                  <a:srgbClr val="002060"/>
                </a:solidFill>
                <a:latin typeface="Segoe"/>
              </a:rPr>
              <a:t>Tecnológico</a:t>
            </a:r>
            <a:r>
              <a:rPr lang="en-US" sz="3800" b="1" dirty="0">
                <a:solidFill>
                  <a:srgbClr val="002060"/>
                </a:solidFill>
                <a:latin typeface="Segoe"/>
              </a:rPr>
              <a:t> de Monterrey &amp; </a:t>
            </a:r>
            <a:r>
              <a:rPr lang="en-US" sz="3800" b="1" dirty="0" err="1">
                <a:solidFill>
                  <a:srgbClr val="002060"/>
                </a:solidFill>
                <a:latin typeface="Segoe"/>
              </a:rPr>
              <a:t>Instituto</a:t>
            </a:r>
            <a:r>
              <a:rPr lang="en-US" sz="3800" b="1" dirty="0">
                <a:solidFill>
                  <a:srgbClr val="002060"/>
                </a:solidFill>
                <a:latin typeface="Segoe"/>
              </a:rPr>
              <a:t> </a:t>
            </a:r>
            <a:r>
              <a:rPr lang="en-US" sz="3800" b="1" dirty="0" err="1">
                <a:solidFill>
                  <a:srgbClr val="002060"/>
                </a:solidFill>
                <a:latin typeface="Segoe"/>
              </a:rPr>
              <a:t>Politécnico</a:t>
            </a:r>
            <a:r>
              <a:rPr lang="en-US" sz="3800" b="1" dirty="0">
                <a:solidFill>
                  <a:srgbClr val="002060"/>
                </a:solidFill>
                <a:latin typeface="Segoe"/>
              </a:rPr>
              <a:t> </a:t>
            </a:r>
            <a:r>
              <a:rPr lang="en-US" sz="3800" b="1" dirty="0" err="1" smtClean="0">
                <a:solidFill>
                  <a:srgbClr val="002060"/>
                </a:solidFill>
                <a:latin typeface="Segoe"/>
              </a:rPr>
              <a:t>Nacional</a:t>
            </a:r>
            <a:endParaRPr lang="en-US" sz="3800" b="1" dirty="0" smtClean="0">
              <a:solidFill>
                <a:srgbClr val="002060"/>
              </a:solidFill>
              <a:latin typeface="Segoe"/>
            </a:endParaRPr>
          </a:p>
          <a:p>
            <a:pPr marL="741363" lvl="2" indent="-344488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r>
              <a:rPr lang="en-US" sz="3800" b="1" dirty="0" smtClean="0">
                <a:solidFill>
                  <a:srgbClr val="002060"/>
                </a:solidFill>
                <a:latin typeface="Segoe"/>
              </a:rPr>
              <a:t>Uruguay</a:t>
            </a:r>
            <a:r>
              <a:rPr lang="en-US" sz="3800" b="1" dirty="0">
                <a:solidFill>
                  <a:srgbClr val="002060"/>
                </a:solidFill>
                <a:latin typeface="Segoe"/>
              </a:rPr>
              <a:t>: Universidad de la </a:t>
            </a:r>
            <a:r>
              <a:rPr lang="en-US" sz="3800" b="1" dirty="0" err="1" smtClean="0">
                <a:solidFill>
                  <a:srgbClr val="002060"/>
                </a:solidFill>
                <a:latin typeface="Segoe"/>
              </a:rPr>
              <a:t>República</a:t>
            </a:r>
            <a:endParaRPr lang="en-US" sz="3800" b="1" dirty="0" smtClean="0">
              <a:solidFill>
                <a:srgbClr val="002060"/>
              </a:solidFill>
              <a:latin typeface="Segoe"/>
            </a:endParaRPr>
          </a:p>
          <a:p>
            <a:pPr marL="396875" lvl="2" indent="0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None/>
            </a:pPr>
            <a:r>
              <a:rPr lang="en-US" sz="3800" b="1" dirty="0" smtClean="0">
                <a:solidFill>
                  <a:srgbClr val="002060"/>
                </a:solidFill>
                <a:latin typeface="Segoe"/>
              </a:rPr>
              <a:t>---</a:t>
            </a:r>
          </a:p>
          <a:p>
            <a:pPr marL="741363" lvl="2" indent="-344488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r>
              <a:rPr lang="en-US" sz="3800" b="1" dirty="0" smtClean="0">
                <a:solidFill>
                  <a:srgbClr val="002060"/>
                </a:solidFill>
                <a:latin typeface="Segoe"/>
              </a:rPr>
              <a:t>Colombia </a:t>
            </a:r>
            <a:r>
              <a:rPr lang="en-US" sz="3800" b="1" dirty="0">
                <a:solidFill>
                  <a:srgbClr val="002060"/>
                </a:solidFill>
                <a:latin typeface="Segoe"/>
              </a:rPr>
              <a:t>: Univ. </a:t>
            </a:r>
            <a:r>
              <a:rPr lang="en-US" sz="3800" b="1" dirty="0" smtClean="0">
                <a:solidFill>
                  <a:srgbClr val="002060"/>
                </a:solidFill>
                <a:latin typeface="Segoe"/>
              </a:rPr>
              <a:t>de los Andes </a:t>
            </a:r>
          </a:p>
          <a:p>
            <a:pPr marL="741363" lvl="2" indent="-344488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r>
              <a:rPr lang="en-US" sz="3800" b="1" dirty="0">
                <a:solidFill>
                  <a:srgbClr val="002060"/>
                </a:solidFill>
                <a:latin typeface="Segoe"/>
              </a:rPr>
              <a:t>Ecuador, Universidad </a:t>
            </a:r>
            <a:r>
              <a:rPr lang="en-US" sz="3800" b="1" dirty="0" err="1">
                <a:solidFill>
                  <a:srgbClr val="002060"/>
                </a:solidFill>
                <a:latin typeface="Segoe"/>
              </a:rPr>
              <a:t>Politecnica</a:t>
            </a:r>
            <a:r>
              <a:rPr lang="en-US" sz="3800" b="1" dirty="0">
                <a:solidFill>
                  <a:srgbClr val="002060"/>
                </a:solidFill>
                <a:latin typeface="Segoe"/>
              </a:rPr>
              <a:t> de </a:t>
            </a:r>
            <a:r>
              <a:rPr lang="en-US" sz="3800" b="1" dirty="0" smtClean="0">
                <a:solidFill>
                  <a:srgbClr val="002060"/>
                </a:solidFill>
                <a:latin typeface="Segoe"/>
              </a:rPr>
              <a:t>Guayaquil</a:t>
            </a:r>
          </a:p>
          <a:p>
            <a:pPr marL="741363" lvl="2" indent="-344488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r>
              <a:rPr lang="en-US" sz="3800" b="1" dirty="0">
                <a:solidFill>
                  <a:srgbClr val="002060"/>
                </a:solidFill>
                <a:latin typeface="Segoe"/>
              </a:rPr>
              <a:t>Trinidad &amp; Tobago: University of the West Indies</a:t>
            </a:r>
          </a:p>
          <a:p>
            <a:pPr marL="741363" lvl="2" indent="-344488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endParaRPr lang="en-US" sz="3800" b="1" dirty="0">
              <a:solidFill>
                <a:srgbClr val="002060"/>
              </a:solidFill>
              <a:latin typeface="Segoe"/>
            </a:endParaRPr>
          </a:p>
          <a:p>
            <a:pPr marL="741363" lvl="2" indent="-344488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endParaRPr lang="en-US" sz="2900" b="1" dirty="0">
              <a:solidFill>
                <a:srgbClr val="002060"/>
              </a:solidFill>
              <a:latin typeface="Segoe"/>
            </a:endParaRPr>
          </a:p>
          <a:p>
            <a:pPr marL="741363" lvl="2" indent="-344488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r>
              <a:rPr lang="en-US" sz="3400" b="1" dirty="0">
                <a:solidFill>
                  <a:srgbClr val="002060"/>
                </a:solidFill>
                <a:latin typeface="Segoe"/>
              </a:rPr>
              <a:t>Sponsors: MSR, IADB, CONACYT (Mexico), OAS,  CONICIT (Chile), Universities and researchers</a:t>
            </a:r>
          </a:p>
          <a:p>
            <a:endParaRPr lang="en-US" sz="3400" b="1" dirty="0"/>
          </a:p>
        </p:txBody>
      </p:sp>
    </p:spTree>
    <p:extLst>
      <p:ext uri="{BB962C8B-B14F-4D97-AF65-F5344CB8AC3E}">
        <p14:creationId xmlns:p14="http://schemas.microsoft.com/office/powerpoint/2010/main" val="316247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0" spc="-360" dirty="0">
                <a:ln w="3175"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ea typeface="+mn-ea"/>
                <a:cs typeface="Arial" charset="0"/>
              </a:rPr>
              <a:t>Virtual Institute main activities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709160"/>
          </a:xfrm>
        </p:spPr>
        <p:txBody>
          <a:bodyPr>
            <a:normAutofit fontScale="85000" lnSpcReduction="10000"/>
          </a:bodyPr>
          <a:lstStyle/>
          <a:p>
            <a:pPr marL="396875" lvl="0" indent="-396875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endParaRPr lang="en-US" sz="2400" b="1" dirty="0" smtClean="0">
              <a:solidFill>
                <a:srgbClr val="002060"/>
              </a:solidFill>
              <a:latin typeface="Segoe"/>
            </a:endParaRPr>
          </a:p>
          <a:p>
            <a:pPr marL="396875" lvl="0" indent="-396875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r>
              <a:rPr lang="en-US" sz="2400" b="1" dirty="0" smtClean="0">
                <a:solidFill>
                  <a:srgbClr val="002060"/>
                </a:solidFill>
                <a:latin typeface="Segoe"/>
              </a:rPr>
              <a:t>Supports grants in </a:t>
            </a:r>
            <a:r>
              <a:rPr lang="en-US" sz="2400" dirty="0" smtClean="0">
                <a:solidFill>
                  <a:srgbClr val="002060"/>
                </a:solidFill>
                <a:latin typeface="Segoe"/>
              </a:rPr>
              <a:t>ICT collaborative </a:t>
            </a:r>
            <a:r>
              <a:rPr lang="en-US" sz="2400" b="1" dirty="0">
                <a:solidFill>
                  <a:srgbClr val="002060"/>
                </a:solidFill>
                <a:latin typeface="Segoe"/>
              </a:rPr>
              <a:t>research projects</a:t>
            </a:r>
            <a:r>
              <a:rPr lang="en-US" sz="2400" dirty="0">
                <a:solidFill>
                  <a:srgbClr val="002060"/>
                </a:solidFill>
                <a:latin typeface="Segoe"/>
              </a:rPr>
              <a:t> within </a:t>
            </a:r>
            <a:r>
              <a:rPr lang="en-US" sz="2400" dirty="0" smtClean="0">
                <a:solidFill>
                  <a:srgbClr val="002060"/>
                </a:solidFill>
                <a:latin typeface="Segoe"/>
              </a:rPr>
              <a:t>LAC: </a:t>
            </a:r>
            <a:r>
              <a:rPr lang="en-US" sz="2400" dirty="0">
                <a:solidFill>
                  <a:srgbClr val="002060"/>
                </a:solidFill>
                <a:latin typeface="Segoe"/>
              </a:rPr>
              <a:t>seed grant money from MSR, IADB. Government of Mexico</a:t>
            </a:r>
          </a:p>
          <a:p>
            <a:pPr marL="396875" lvl="0" indent="-396875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endParaRPr lang="en-US" sz="2400" dirty="0">
              <a:solidFill>
                <a:srgbClr val="002060"/>
              </a:solidFill>
              <a:latin typeface="Segoe"/>
            </a:endParaRPr>
          </a:p>
          <a:p>
            <a:pPr marL="396875" lvl="0" indent="-396875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r>
              <a:rPr lang="en-US" sz="2400" dirty="0" smtClean="0">
                <a:solidFill>
                  <a:srgbClr val="002060"/>
                </a:solidFill>
                <a:latin typeface="Segoe"/>
              </a:rPr>
              <a:t>Funding for </a:t>
            </a:r>
            <a:r>
              <a:rPr lang="en-US" sz="2400" b="1" dirty="0">
                <a:solidFill>
                  <a:srgbClr val="002060"/>
                </a:solidFill>
                <a:latin typeface="Segoe"/>
              </a:rPr>
              <a:t>LAC graduate students</a:t>
            </a:r>
            <a:r>
              <a:rPr lang="en-US" sz="2400" dirty="0">
                <a:solidFill>
                  <a:srgbClr val="002060"/>
                </a:solidFill>
                <a:latin typeface="Segoe"/>
              </a:rPr>
              <a:t> mobility: </a:t>
            </a:r>
          </a:p>
          <a:p>
            <a:pPr marL="396875" lvl="0" indent="-396875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None/>
            </a:pPr>
            <a:r>
              <a:rPr lang="en-US" sz="2400" dirty="0">
                <a:solidFill>
                  <a:srgbClr val="002060"/>
                </a:solidFill>
                <a:latin typeface="Segoe"/>
              </a:rPr>
              <a:t>     short-stays, internships, fellowships in LAC universities and MSR.</a:t>
            </a:r>
          </a:p>
          <a:p>
            <a:pPr marL="396875" lvl="0" indent="-396875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endParaRPr lang="en-US" sz="2400" dirty="0">
              <a:solidFill>
                <a:srgbClr val="002060"/>
              </a:solidFill>
              <a:latin typeface="Segoe"/>
            </a:endParaRPr>
          </a:p>
          <a:p>
            <a:pPr marL="396875" lvl="0" indent="-396875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r>
              <a:rPr lang="en-US" sz="2400" b="1" dirty="0" smtClean="0">
                <a:solidFill>
                  <a:srgbClr val="002060"/>
                </a:solidFill>
                <a:latin typeface="Segoe"/>
              </a:rPr>
              <a:t>Web </a:t>
            </a:r>
            <a:r>
              <a:rPr lang="en-US" sz="2400" b="1" dirty="0">
                <a:solidFill>
                  <a:srgbClr val="002060"/>
                </a:solidFill>
                <a:latin typeface="Segoe"/>
              </a:rPr>
              <a:t>Portal</a:t>
            </a:r>
            <a:r>
              <a:rPr lang="en-US" sz="2400" dirty="0">
                <a:solidFill>
                  <a:srgbClr val="002060"/>
                </a:solidFill>
                <a:latin typeface="Segoe"/>
              </a:rPr>
              <a:t>: </a:t>
            </a:r>
            <a:r>
              <a:rPr lang="en-US" sz="2400" dirty="0" smtClean="0">
                <a:solidFill>
                  <a:srgbClr val="002060"/>
                </a:solidFill>
                <a:latin typeface="Segoe"/>
              </a:rPr>
              <a:t>Information on </a:t>
            </a:r>
            <a:r>
              <a:rPr lang="en-US" sz="2400" dirty="0">
                <a:solidFill>
                  <a:srgbClr val="002060"/>
                </a:solidFill>
                <a:latin typeface="Segoe"/>
              </a:rPr>
              <a:t>ICT </a:t>
            </a:r>
            <a:r>
              <a:rPr lang="en-US" sz="2400" b="1" dirty="0">
                <a:solidFill>
                  <a:srgbClr val="002060"/>
                </a:solidFill>
                <a:latin typeface="Segoe"/>
              </a:rPr>
              <a:t>researchers, projects &amp; graduate programs, data collection &amp; statistics</a:t>
            </a:r>
            <a:r>
              <a:rPr lang="en-US" sz="2400" dirty="0">
                <a:solidFill>
                  <a:srgbClr val="002060"/>
                </a:solidFill>
                <a:latin typeface="Segoe"/>
              </a:rPr>
              <a:t> (publications, thesis, projects, R&amp;D resources).</a:t>
            </a:r>
          </a:p>
          <a:p>
            <a:pPr marL="0" lvl="0" indent="0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None/>
            </a:pPr>
            <a:endParaRPr lang="en-US" sz="2400" b="1" dirty="0">
              <a:solidFill>
                <a:srgbClr val="002060"/>
              </a:solidFill>
              <a:latin typeface="Segoe"/>
            </a:endParaRPr>
          </a:p>
          <a:p>
            <a:pPr marL="741363" lvl="2" indent="-344488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C000"/>
              </a:buClr>
              <a:buSzPct val="85000"/>
              <a:buBlip>
                <a:blip r:embed="rId2"/>
              </a:buBlip>
            </a:pPr>
            <a:r>
              <a:rPr lang="en-US" sz="2100" dirty="0" smtClean="0">
                <a:solidFill>
                  <a:srgbClr val="002060"/>
                </a:solidFill>
                <a:latin typeface="Segoe"/>
              </a:rPr>
              <a:t>Workshops </a:t>
            </a:r>
            <a:r>
              <a:rPr lang="en-US" sz="2100" dirty="0">
                <a:solidFill>
                  <a:srgbClr val="002060"/>
                </a:solidFill>
                <a:latin typeface="Segoe"/>
              </a:rPr>
              <a:t>and </a:t>
            </a:r>
            <a:r>
              <a:rPr lang="en-US" sz="2100" b="1" dirty="0">
                <a:solidFill>
                  <a:srgbClr val="002060"/>
                </a:solidFill>
                <a:latin typeface="Segoe"/>
              </a:rPr>
              <a:t>summer </a:t>
            </a:r>
            <a:r>
              <a:rPr lang="en-US" sz="2100" b="1" dirty="0" smtClean="0">
                <a:solidFill>
                  <a:srgbClr val="002060"/>
                </a:solidFill>
                <a:latin typeface="Segoe"/>
              </a:rPr>
              <a:t>schools</a:t>
            </a:r>
          </a:p>
          <a:p>
            <a:pPr marL="741363" lvl="2" indent="-344488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C000"/>
              </a:buClr>
              <a:buSzPct val="85000"/>
              <a:buBlip>
                <a:blip r:embed="rId2"/>
              </a:buBlip>
            </a:pPr>
            <a:endParaRPr lang="en-US" sz="2000" b="1" dirty="0">
              <a:solidFill>
                <a:srgbClr val="002060"/>
              </a:solidFill>
              <a:latin typeface="Segoe"/>
            </a:endParaRPr>
          </a:p>
          <a:p>
            <a:pPr marL="741363" lvl="2" indent="-344488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C000"/>
              </a:buClr>
              <a:buSzPct val="85000"/>
              <a:buBlip>
                <a:blip r:embed="rId2"/>
              </a:buBlip>
            </a:pPr>
            <a:r>
              <a:rPr lang="en-US" sz="2000" b="1" dirty="0" smtClean="0">
                <a:solidFill>
                  <a:srgbClr val="002060"/>
                </a:solidFill>
                <a:latin typeface="Segoe"/>
              </a:rPr>
              <a:t>CXP</a:t>
            </a:r>
            <a:r>
              <a:rPr lang="en-US" sz="2000" dirty="0" smtClean="0">
                <a:solidFill>
                  <a:srgbClr val="002060"/>
                </a:solidFill>
                <a:latin typeface="Segoe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Segoe"/>
              </a:rPr>
              <a:t>for video-conferencing and e-learning.  MS software/servers platform.</a:t>
            </a:r>
          </a:p>
          <a:p>
            <a:pPr marL="396875" lvl="2" indent="0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C000"/>
              </a:buClr>
              <a:buSzPct val="85000"/>
              <a:buNone/>
            </a:pPr>
            <a:r>
              <a:rPr lang="en-US" sz="2000" dirty="0" smtClean="0">
                <a:solidFill>
                  <a:srgbClr val="002060"/>
                </a:solidFill>
                <a:latin typeface="Segoe"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56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912813" eaLnBrk="0" fontAlgn="base" hangingPunct="0">
              <a:spcAft>
                <a:spcPct val="0"/>
              </a:spcAft>
              <a:defRPr/>
            </a:pPr>
            <a:r>
              <a:rPr lang="en-US" sz="4800" b="0" spc="-360" dirty="0">
                <a:ln w="3175"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ea typeface="+mn-ea"/>
                <a:cs typeface="Arial" charset="0"/>
              </a:rPr>
              <a:t>RFP 2007</a:t>
            </a:r>
            <a:br>
              <a:rPr lang="en-US" sz="4800" b="0" spc="-360" dirty="0">
                <a:ln w="3175"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ea typeface="+mn-ea"/>
                <a:cs typeface="Arial" charset="0"/>
              </a:rPr>
            </a:b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lvl="0" indent="0" defTabSz="912813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s-CL" sz="3700" b="1" dirty="0">
                <a:solidFill>
                  <a:srgbClr val="002060"/>
                </a:solidFill>
                <a:latin typeface="Arial" charset="0"/>
                <a:cs typeface="Arial" charset="0"/>
              </a:rPr>
              <a:t>USD 250,000 MSR  </a:t>
            </a:r>
            <a:r>
              <a:rPr lang="en-US" sz="3700" b="1" dirty="0">
                <a:solidFill>
                  <a:srgbClr val="002060"/>
                </a:solidFill>
                <a:latin typeface="Arial" charset="0"/>
                <a:cs typeface="Arial" charset="0"/>
              </a:rPr>
              <a:t>grant distributed among 5 projects</a:t>
            </a:r>
          </a:p>
          <a:p>
            <a:endParaRPr lang="en-US" sz="2200" dirty="0" smtClean="0">
              <a:solidFill>
                <a:srgbClr val="002060"/>
              </a:solidFill>
            </a:endParaRPr>
          </a:p>
          <a:p>
            <a:pPr marL="0" lvl="0" indent="0" defTabSz="912813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sz="3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/>
                <a:cs typeface="Arial" charset="0"/>
              </a:rPr>
              <a:t>Participants</a:t>
            </a:r>
            <a:r>
              <a:rPr lang="en-US" sz="3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/>
                <a:cs typeface="Arial" charset="0"/>
              </a:rPr>
              <a:t>:		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/>
                <a:cs typeface="Arial" charset="0"/>
              </a:rPr>
              <a:t>	</a:t>
            </a:r>
          </a:p>
          <a:p>
            <a:pPr marL="0" lvl="0" indent="0" defTabSz="912813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sz="2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/>
                <a:cs typeface="Arial" charset="0"/>
              </a:rPr>
              <a:t>    </a:t>
            </a:r>
          </a:p>
          <a:p>
            <a:pPr marL="0" lvl="0" indent="0" defTabSz="912813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sz="3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/>
                <a:cs typeface="Arial" charset="0"/>
              </a:rPr>
              <a:t>   </a:t>
            </a:r>
            <a:r>
              <a:rPr lang="en-US" sz="33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/>
                <a:cs typeface="Arial" charset="0"/>
              </a:rPr>
              <a:t>18   </a:t>
            </a:r>
            <a:r>
              <a:rPr lang="en-US" sz="33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/>
                <a:cs typeface="Arial" charset="0"/>
              </a:rPr>
              <a:t>Proposals Submitted</a:t>
            </a:r>
          </a:p>
          <a:p>
            <a:pPr marL="0" lvl="0" indent="0" defTabSz="912813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sz="33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/>
                <a:cs typeface="Arial" charset="0"/>
              </a:rPr>
              <a:t>  </a:t>
            </a:r>
            <a:r>
              <a:rPr lang="en-US" sz="33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/>
                <a:cs typeface="Arial" charset="0"/>
              </a:rPr>
              <a:t>105   </a:t>
            </a:r>
            <a:r>
              <a:rPr lang="en-US" sz="33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/>
                <a:cs typeface="Arial" charset="0"/>
              </a:rPr>
              <a:t>Researchers Involved</a:t>
            </a:r>
          </a:p>
          <a:p>
            <a:pPr marL="0" lvl="0" indent="0" defTabSz="912813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sz="33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/>
                <a:cs typeface="Arial" charset="0"/>
              </a:rPr>
              <a:t>    29   Institutions Involved</a:t>
            </a:r>
          </a:p>
          <a:p>
            <a:pPr marL="0" lvl="0" indent="0" defTabSz="912813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sz="33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/>
                <a:cs typeface="Arial" charset="0"/>
              </a:rPr>
              <a:t>    11   Countries </a:t>
            </a:r>
          </a:p>
          <a:p>
            <a:pPr marL="0" lvl="0" indent="0" defTabSz="912813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/>
              <a:cs typeface="Arial" charset="0"/>
            </a:endParaRPr>
          </a:p>
          <a:p>
            <a:pPr marL="0" lvl="0" indent="0" defTabSz="912813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/>
              <a:cs typeface="Arial" charset="0"/>
            </a:endParaRPr>
          </a:p>
          <a:p>
            <a:pPr marL="0" lvl="0" indent="0" defTabSz="912813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/>
                <a:cs typeface="Arial" charset="0"/>
              </a:rPr>
              <a:t>5  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/>
                <a:cs typeface="Arial" charset="0"/>
              </a:rPr>
              <a:t>Winner Proposals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/>
                <a:cs typeface="Arial" charset="0"/>
              </a:rPr>
              <a:t>:</a:t>
            </a:r>
          </a:p>
          <a:p>
            <a:pPr marL="0" lvl="0" indent="0" defTabSz="912813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sz="2100" b="1" dirty="0" smtClean="0">
              <a:solidFill>
                <a:srgbClr val="002060"/>
              </a:solidFill>
              <a:latin typeface="Segoe"/>
              <a:cs typeface="Arial" charset="0"/>
            </a:endParaRPr>
          </a:p>
          <a:p>
            <a:pPr marL="0" lvl="0" indent="0" defTabSz="912813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sz="2900" b="1" dirty="0" smtClean="0">
                <a:solidFill>
                  <a:srgbClr val="002060"/>
                </a:solidFill>
                <a:latin typeface="Segoe"/>
                <a:cs typeface="Arial" charset="0"/>
              </a:rPr>
              <a:t>23 </a:t>
            </a:r>
            <a:r>
              <a:rPr lang="en-US" sz="2900" dirty="0" smtClean="0">
                <a:solidFill>
                  <a:srgbClr val="002060"/>
                </a:solidFill>
                <a:latin typeface="Segoe"/>
                <a:cs typeface="Arial" charset="0"/>
              </a:rPr>
              <a:t> </a:t>
            </a:r>
            <a:r>
              <a:rPr lang="en-US" sz="2900" dirty="0">
                <a:solidFill>
                  <a:srgbClr val="002060"/>
                </a:solidFill>
                <a:latin typeface="Segoe"/>
                <a:cs typeface="Arial" charset="0"/>
              </a:rPr>
              <a:t>Researchers Involved</a:t>
            </a:r>
          </a:p>
          <a:p>
            <a:pPr marL="0" lvl="0" indent="0" defTabSz="912813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sz="2900" b="1" dirty="0">
                <a:solidFill>
                  <a:srgbClr val="002060"/>
                </a:solidFill>
                <a:latin typeface="Segoe"/>
                <a:cs typeface="Arial" charset="0"/>
              </a:rPr>
              <a:t>12</a:t>
            </a:r>
            <a:r>
              <a:rPr lang="en-US" sz="2900" dirty="0">
                <a:solidFill>
                  <a:srgbClr val="002060"/>
                </a:solidFill>
                <a:latin typeface="Segoe"/>
                <a:cs typeface="Arial" charset="0"/>
              </a:rPr>
              <a:t>  Institutions Involved</a:t>
            </a:r>
          </a:p>
          <a:p>
            <a:pPr marL="0" lvl="0" indent="0" defTabSz="912813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sz="2900" dirty="0">
                <a:solidFill>
                  <a:srgbClr val="002060"/>
                </a:solidFill>
                <a:latin typeface="Segoe"/>
                <a:cs typeface="Arial" charset="0"/>
              </a:rPr>
              <a:t> </a:t>
            </a:r>
            <a:r>
              <a:rPr lang="en-US" sz="2900" b="1" dirty="0">
                <a:solidFill>
                  <a:srgbClr val="002060"/>
                </a:solidFill>
                <a:latin typeface="Segoe"/>
                <a:cs typeface="Arial" charset="0"/>
              </a:rPr>
              <a:t>7  </a:t>
            </a:r>
            <a:r>
              <a:rPr lang="en-US" sz="2900" dirty="0" smtClean="0">
                <a:solidFill>
                  <a:srgbClr val="002060"/>
                </a:solidFill>
                <a:latin typeface="Segoe"/>
                <a:cs typeface="Arial" charset="0"/>
              </a:rPr>
              <a:t>Countries</a:t>
            </a:r>
            <a:endParaRPr lang="en-US" sz="2900" b="1" dirty="0" smtClean="0">
              <a:solidFill>
                <a:srgbClr val="002060"/>
              </a:solidFill>
              <a:latin typeface="Segoe"/>
              <a:cs typeface="Arial" charset="0"/>
            </a:endParaRPr>
          </a:p>
          <a:p>
            <a:pPr marL="0" lvl="0" indent="0" defTabSz="912813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sz="2900" b="1" dirty="0" smtClean="0">
                <a:solidFill>
                  <a:srgbClr val="002060"/>
                </a:solidFill>
                <a:latin typeface="Segoe"/>
                <a:cs typeface="Arial" charset="0"/>
              </a:rPr>
              <a:t> </a:t>
            </a:r>
            <a:r>
              <a:rPr lang="en-US" sz="2900" b="1" dirty="0">
                <a:solidFill>
                  <a:srgbClr val="002060"/>
                </a:solidFill>
                <a:latin typeface="Segoe"/>
                <a:cs typeface="Arial" charset="0"/>
              </a:rPr>
              <a:t>4  </a:t>
            </a:r>
            <a:r>
              <a:rPr lang="en-US" sz="2900" dirty="0">
                <a:solidFill>
                  <a:srgbClr val="002060"/>
                </a:solidFill>
                <a:latin typeface="Segoe"/>
                <a:cs typeface="Arial" charset="0"/>
              </a:rPr>
              <a:t>ICT Application areas:  Education, Productive Chains, e-Government and </a:t>
            </a:r>
            <a:r>
              <a:rPr lang="en-US" sz="2900" dirty="0" smtClean="0">
                <a:solidFill>
                  <a:srgbClr val="002060"/>
                </a:solidFill>
                <a:latin typeface="Segoe"/>
                <a:cs typeface="Arial" charset="0"/>
              </a:rPr>
              <a:t>  	Healthcare</a:t>
            </a:r>
            <a:endParaRPr lang="en-US" sz="29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/>
              <a:cs typeface="Arial" charset="0"/>
            </a:endParaRPr>
          </a:p>
          <a:p>
            <a:endParaRPr lang="en-US" sz="3800" dirty="0"/>
          </a:p>
          <a:p>
            <a:pPr marL="0" lvl="0" indent="0" defTabSz="912813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sz="2600" dirty="0">
              <a:solidFill>
                <a:srgbClr val="FFFFFF"/>
              </a:solidFill>
              <a:latin typeface="Segoe"/>
              <a:cs typeface="Arial" charset="0"/>
            </a:endParaRPr>
          </a:p>
          <a:p>
            <a:pPr marL="454959" lvl="0" indent="-454959" defTabSz="912813" eaLnBrk="0" fontAlgn="base" hangingPunct="0">
              <a:spcAft>
                <a:spcPct val="0"/>
              </a:spcAft>
              <a:buClr>
                <a:srgbClr val="C79404"/>
              </a:buClr>
              <a:buSzPct val="85000"/>
              <a:buNone/>
              <a:defRPr/>
            </a:pPr>
            <a:endParaRPr lang="en-US" sz="1800" kern="0" dirty="0">
              <a:solidFill>
                <a:srgbClr val="FFFFFF"/>
              </a:solidFill>
              <a:latin typeface="Segoe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210800" y="3048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34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54013" lvl="0" indent="-354013" defTabSz="912813" fontAlgn="base">
              <a:spcBef>
                <a:spcPts val="400"/>
              </a:spcBef>
              <a:spcAft>
                <a:spcPts val="400"/>
              </a:spcAft>
            </a:pPr>
            <a:r>
              <a:rPr lang="en-US" sz="3200" b="0" dirty="0" smtClean="0">
                <a:ln>
                  <a:noFill/>
                </a:ln>
                <a:solidFill>
                  <a:srgbClr val="FFFFFF"/>
                </a:solidFill>
                <a:effectLst/>
                <a:latin typeface="Segoe"/>
                <a:ea typeface="+mn-ea"/>
                <a:cs typeface="Arial" charset="0"/>
              </a:rPr>
              <a:t/>
            </a:r>
            <a:br>
              <a:rPr lang="en-US" sz="3200" b="0" dirty="0" smtClean="0">
                <a:ln>
                  <a:noFill/>
                </a:ln>
                <a:solidFill>
                  <a:srgbClr val="FFFFFF"/>
                </a:solidFill>
                <a:effectLst/>
                <a:latin typeface="Segoe"/>
                <a:ea typeface="+mn-ea"/>
                <a:cs typeface="Arial" charset="0"/>
              </a:rPr>
            </a:br>
            <a:r>
              <a:rPr lang="en-US" sz="3200" b="0" dirty="0">
                <a:ln>
                  <a:noFill/>
                </a:ln>
                <a:solidFill>
                  <a:srgbClr val="FFFFFF"/>
                </a:solidFill>
                <a:effectLst/>
                <a:latin typeface="Segoe"/>
                <a:ea typeface="+mn-ea"/>
                <a:cs typeface="Arial" charset="0"/>
              </a:rPr>
              <a:t/>
            </a:r>
            <a:br>
              <a:rPr lang="en-US" sz="3200" b="0" dirty="0">
                <a:ln>
                  <a:noFill/>
                </a:ln>
                <a:solidFill>
                  <a:srgbClr val="FFFFFF"/>
                </a:solidFill>
                <a:effectLst/>
                <a:latin typeface="Segoe"/>
                <a:ea typeface="+mn-ea"/>
                <a:cs typeface="Arial" charset="0"/>
              </a:rPr>
            </a:br>
            <a:r>
              <a:rPr lang="en-US" sz="3200" b="1" dirty="0" smtClean="0">
                <a:ln>
                  <a:noFill/>
                </a:ln>
                <a:solidFill>
                  <a:srgbClr val="002060"/>
                </a:solidFill>
                <a:effectLst/>
                <a:latin typeface="Segoe"/>
                <a:ea typeface="+mn-ea"/>
                <a:cs typeface="Arial" charset="0"/>
              </a:rPr>
              <a:t>SSP: Short </a:t>
            </a:r>
            <a:r>
              <a:rPr lang="en-US" sz="3200" b="1" dirty="0">
                <a:ln>
                  <a:noFill/>
                </a:ln>
                <a:solidFill>
                  <a:srgbClr val="002060"/>
                </a:solidFill>
                <a:effectLst/>
                <a:latin typeface="Segoe"/>
                <a:ea typeface="+mn-ea"/>
                <a:cs typeface="Arial" charset="0"/>
              </a:rPr>
              <a:t>Stay Program started in 2008, a yearly program</a:t>
            </a:r>
            <a:br>
              <a:rPr lang="en-US" sz="3200" b="1" dirty="0">
                <a:ln>
                  <a:noFill/>
                </a:ln>
                <a:solidFill>
                  <a:srgbClr val="002060"/>
                </a:solidFill>
                <a:effectLst/>
                <a:latin typeface="Segoe"/>
                <a:ea typeface="+mn-ea"/>
                <a:cs typeface="Arial" charset="0"/>
              </a:rPr>
            </a:br>
            <a:r>
              <a:rPr lang="en-US" sz="3200" b="1" dirty="0">
                <a:ln>
                  <a:noFill/>
                </a:ln>
                <a:solidFill>
                  <a:srgbClr val="002060"/>
                </a:solidFill>
                <a:effectLst/>
                <a:latin typeface="Segoe"/>
                <a:ea typeface="+mn-ea"/>
                <a:cs typeface="Arial" charset="0"/>
              </a:rPr>
              <a:t/>
            </a:r>
            <a:br>
              <a:rPr lang="en-US" sz="3200" b="1" dirty="0">
                <a:ln>
                  <a:noFill/>
                </a:ln>
                <a:solidFill>
                  <a:srgbClr val="002060"/>
                </a:solidFill>
                <a:effectLst/>
                <a:latin typeface="Segoe"/>
                <a:ea typeface="+mn-ea"/>
                <a:cs typeface="Arial" charset="0"/>
              </a:rPr>
            </a:b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1363" lvl="2" indent="-344488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endParaRPr lang="en-US" sz="2800" dirty="0" smtClean="0">
              <a:solidFill>
                <a:srgbClr val="FFFFFF"/>
              </a:solidFill>
              <a:latin typeface="Segoe"/>
              <a:cs typeface="Arial" charset="0"/>
            </a:endParaRPr>
          </a:p>
          <a:p>
            <a:pPr marL="741363" lvl="2" indent="-344488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r>
              <a:rPr lang="en-US" sz="2800" dirty="0" smtClean="0">
                <a:solidFill>
                  <a:srgbClr val="002060"/>
                </a:solidFill>
                <a:latin typeface="Segoe"/>
                <a:cs typeface="Arial" charset="0"/>
              </a:rPr>
              <a:t>Main </a:t>
            </a:r>
            <a:r>
              <a:rPr lang="en-US" sz="2800" dirty="0">
                <a:solidFill>
                  <a:srgbClr val="002060"/>
                </a:solidFill>
                <a:latin typeface="Segoe"/>
                <a:cs typeface="Arial" charset="0"/>
              </a:rPr>
              <a:t>goal: Supporting the research work of  M.Sc. and Ph.D. students.</a:t>
            </a:r>
          </a:p>
          <a:p>
            <a:pPr marL="741363" lvl="2" indent="-344488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endParaRPr lang="en-US" sz="2800" dirty="0" smtClean="0">
              <a:solidFill>
                <a:srgbClr val="002060"/>
              </a:solidFill>
              <a:latin typeface="Segoe"/>
              <a:cs typeface="Arial" charset="0"/>
            </a:endParaRPr>
          </a:p>
          <a:p>
            <a:pPr marL="741363" lvl="2" indent="-344488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r>
              <a:rPr lang="en-US" sz="2800" dirty="0" smtClean="0">
                <a:solidFill>
                  <a:srgbClr val="002060"/>
                </a:solidFill>
                <a:latin typeface="Segoe"/>
                <a:cs typeface="Arial" charset="0"/>
              </a:rPr>
              <a:t>Open </a:t>
            </a:r>
            <a:r>
              <a:rPr lang="en-US" sz="2800" dirty="0">
                <a:solidFill>
                  <a:srgbClr val="002060"/>
                </a:solidFill>
                <a:latin typeface="Segoe"/>
                <a:cs typeface="Arial" charset="0"/>
              </a:rPr>
              <a:t>to all universities in the Latin American and Caribbean region.</a:t>
            </a:r>
          </a:p>
          <a:p>
            <a:pPr marL="741363" lvl="2" indent="-344488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endParaRPr lang="en-US" sz="2800" dirty="0" smtClean="0">
              <a:solidFill>
                <a:srgbClr val="002060"/>
              </a:solidFill>
              <a:latin typeface="Segoe"/>
              <a:cs typeface="Arial" charset="0"/>
            </a:endParaRPr>
          </a:p>
          <a:p>
            <a:pPr marL="741363" lvl="2" indent="-344488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r>
              <a:rPr lang="en-US" sz="2800" dirty="0" smtClean="0">
                <a:solidFill>
                  <a:srgbClr val="002060"/>
                </a:solidFill>
                <a:latin typeface="Segoe"/>
                <a:cs typeface="Arial" charset="0"/>
              </a:rPr>
              <a:t>Visiting </a:t>
            </a:r>
            <a:r>
              <a:rPr lang="en-US" sz="2800" dirty="0">
                <a:solidFill>
                  <a:srgbClr val="002060"/>
                </a:solidFill>
                <a:latin typeface="Segoe"/>
                <a:cs typeface="Arial" charset="0"/>
              </a:rPr>
              <a:t>a research center in a different LAC country of her/his university.</a:t>
            </a:r>
          </a:p>
          <a:p>
            <a:pPr marL="741363" lvl="2" indent="-344488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endParaRPr lang="en-US" sz="2800" dirty="0" smtClean="0">
              <a:solidFill>
                <a:srgbClr val="002060"/>
              </a:solidFill>
              <a:latin typeface="Segoe"/>
              <a:cs typeface="Arial" charset="0"/>
            </a:endParaRPr>
          </a:p>
          <a:p>
            <a:pPr marL="741363" lvl="2" indent="-344488" algn="just" defTabSz="912813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85000"/>
              <a:buBlip>
                <a:blip r:embed="rId2"/>
              </a:buBlip>
            </a:pPr>
            <a:endParaRPr lang="en-US" sz="2400" dirty="0">
              <a:solidFill>
                <a:srgbClr val="FFFFFF"/>
              </a:solidFill>
              <a:latin typeface="Segoe"/>
              <a:cs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09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5400" spc="-360" dirty="0">
                <a:ln w="3175"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cs typeface="Arial" charset="0"/>
              </a:rPr>
              <a:t>Request for Proposals (RFP) 2007, 2008, 2009, 2010, 2011</a:t>
            </a:r>
            <a:br>
              <a:rPr lang="en-US" sz="5400" spc="-360" dirty="0">
                <a:ln w="3175"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cs typeface="Arial" charset="0"/>
              </a:rPr>
            </a:br>
            <a:r>
              <a:rPr lang="en-US" sz="5400" spc="-360" dirty="0">
                <a:ln w="3175"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cs typeface="Arial" charset="0"/>
              </a:rPr>
              <a:t/>
            </a:r>
            <a:br>
              <a:rPr lang="en-US" sz="5400" spc="-360" dirty="0">
                <a:ln w="3175"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cs typeface="Arial" charset="0"/>
              </a:rPr>
            </a:br>
            <a:r>
              <a:rPr lang="en-US" sz="5400" spc="-360" dirty="0">
                <a:ln w="3175"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cs typeface="Arial" charset="0"/>
              </a:rPr>
              <a:t>Every year, 5  to 6 </a:t>
            </a:r>
            <a:r>
              <a:rPr lang="en-US" sz="5400" spc="-360" dirty="0" smtClean="0">
                <a:ln w="3175"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cs typeface="Arial" charset="0"/>
              </a:rPr>
              <a:t>new projects </a:t>
            </a:r>
            <a:r>
              <a:rPr lang="en-US" sz="5400" spc="-360" dirty="0">
                <a:ln w="3175"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cs typeface="Arial" charset="0"/>
              </a:rPr>
              <a:t>are approved, each for $50,000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87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0" spc="-360" dirty="0">
                <a:ln w="3175"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ea typeface="+mn-ea"/>
                <a:cs typeface="Arial" charset="0"/>
              </a:rPr>
              <a:t>Request for Proposals Basic Requirements</a:t>
            </a:r>
            <a:r>
              <a:rPr lang="en-US" sz="4800" b="0" spc="-360" dirty="0">
                <a:ln w="3175">
                  <a:noFill/>
                </a:ln>
                <a:gradFill flip="none" rotWithShape="1">
                  <a:gsLst>
                    <a:gs pos="28000">
                      <a:srgbClr val="FFFFFF"/>
                    </a:gs>
                    <a:gs pos="68000">
                      <a:srgbClr val="F7E289"/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ea typeface="+mn-ea"/>
                <a:cs typeface="Arial" charset="0"/>
              </a:rPr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endParaRPr lang="en-US" sz="3200" dirty="0" smtClean="0">
              <a:solidFill>
                <a:srgbClr val="FFFFFF"/>
              </a:solidFill>
              <a:latin typeface="Segoe"/>
            </a:endParaRP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r>
              <a:rPr lang="en-US" sz="3200" dirty="0" smtClean="0">
                <a:solidFill>
                  <a:srgbClr val="002060"/>
                </a:solidFill>
                <a:latin typeface="Segoe"/>
              </a:rPr>
              <a:t>High </a:t>
            </a:r>
            <a:r>
              <a:rPr lang="en-US" sz="3200" dirty="0">
                <a:solidFill>
                  <a:srgbClr val="002060"/>
                </a:solidFill>
                <a:latin typeface="Segoe"/>
              </a:rPr>
              <a:t>Quality Research in areas of specific interest, ICT applied to </a:t>
            </a:r>
            <a:r>
              <a:rPr lang="en-US" sz="3200" dirty="0" smtClean="0">
                <a:solidFill>
                  <a:srgbClr val="002060"/>
                </a:solidFill>
                <a:latin typeface="Segoe"/>
              </a:rPr>
              <a:t>fields such </a:t>
            </a:r>
            <a:r>
              <a:rPr lang="en-US" sz="3200" dirty="0">
                <a:solidFill>
                  <a:srgbClr val="002060"/>
                </a:solidFill>
                <a:latin typeface="Segoe"/>
              </a:rPr>
              <a:t>as Education , Health care, Energy, Environment &amp; Climate Change</a:t>
            </a:r>
            <a:endParaRPr lang="en-US" sz="2400" dirty="0">
              <a:solidFill>
                <a:srgbClr val="002060"/>
              </a:solidFill>
              <a:latin typeface="Segoe"/>
            </a:endParaRP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endParaRPr lang="en-US" dirty="0">
              <a:solidFill>
                <a:srgbClr val="002060"/>
              </a:solidFill>
              <a:latin typeface="Segoe"/>
            </a:endParaRP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r>
              <a:rPr lang="en-US" sz="3200" dirty="0">
                <a:solidFill>
                  <a:srgbClr val="002060"/>
                </a:solidFill>
                <a:latin typeface="Segoe"/>
              </a:rPr>
              <a:t>Collaboration: at least two different LAC countries and one spoke university</a:t>
            </a: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endParaRPr lang="en-US" sz="3200" dirty="0">
              <a:solidFill>
                <a:srgbClr val="002060"/>
              </a:solidFill>
              <a:latin typeface="Segoe"/>
            </a:endParaRP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r>
              <a:rPr lang="en-US" sz="3200" dirty="0">
                <a:solidFill>
                  <a:srgbClr val="002060"/>
                </a:solidFill>
                <a:latin typeface="Segoe"/>
              </a:rPr>
              <a:t>Potential matching funds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94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Expanded partnership with IDB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New project, that addresses complex scientific problems and  requires extensive use and expertise of information technologies,  was approved  in 2009-2010.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 It  supports RFP based on sector areas such as: health, education, energy, environment and climate global change, of mutual interest to </a:t>
            </a:r>
            <a:r>
              <a:rPr lang="en-US" dirty="0">
                <a:solidFill>
                  <a:srgbClr val="002060"/>
                </a:solidFill>
              </a:rPr>
              <a:t>I</a:t>
            </a:r>
            <a:r>
              <a:rPr lang="en-US" dirty="0" smtClean="0">
                <a:solidFill>
                  <a:srgbClr val="002060"/>
                </a:solidFill>
              </a:rPr>
              <a:t>DB and the Virtual Institute.</a:t>
            </a:r>
          </a:p>
          <a:p>
            <a:endParaRPr lang="en-US" dirty="0" smtClean="0">
              <a:solidFill>
                <a:srgbClr val="00206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16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0" spc="-150" dirty="0">
                <a:ln w="3175"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ea typeface="+mn-ea"/>
                <a:cs typeface="Arial" charset="0"/>
              </a:rPr>
              <a:t>Government of Mexico:  Newest  Partner , 2010 </a:t>
            </a:r>
            <a:endParaRPr lang="en-US" spc="-15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endParaRPr lang="en-US" sz="3200" dirty="0" smtClean="0">
              <a:solidFill>
                <a:srgbClr val="FFFFFF"/>
              </a:solidFill>
              <a:latin typeface="Segoe"/>
            </a:endParaRP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r>
              <a:rPr lang="en-US" sz="3200" dirty="0" smtClean="0">
                <a:solidFill>
                  <a:srgbClr val="002060"/>
                </a:solidFill>
                <a:latin typeface="Segoe"/>
              </a:rPr>
              <a:t>The </a:t>
            </a:r>
            <a:r>
              <a:rPr lang="en-US" sz="3200" dirty="0">
                <a:solidFill>
                  <a:srgbClr val="002060"/>
                </a:solidFill>
                <a:latin typeface="Segoe"/>
              </a:rPr>
              <a:t>National Council for Science and Technology of Mexico became a new partner of the </a:t>
            </a:r>
            <a:r>
              <a:rPr lang="en-US" sz="3200" dirty="0" smtClean="0">
                <a:solidFill>
                  <a:srgbClr val="002060"/>
                </a:solidFill>
                <a:latin typeface="Segoe"/>
              </a:rPr>
              <a:t>Federation</a:t>
            </a:r>
            <a:r>
              <a:rPr lang="en-US" sz="3200" dirty="0">
                <a:solidFill>
                  <a:srgbClr val="002060"/>
                </a:solidFill>
                <a:latin typeface="Segoe"/>
              </a:rPr>
              <a:t>.</a:t>
            </a: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endParaRPr lang="en-US" sz="3200" dirty="0">
              <a:solidFill>
                <a:srgbClr val="002060"/>
              </a:solidFill>
              <a:latin typeface="Segoe"/>
            </a:endParaRP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r>
              <a:rPr lang="en-US" sz="3200" dirty="0">
                <a:solidFill>
                  <a:srgbClr val="002060"/>
                </a:solidFill>
                <a:latin typeface="Segoe"/>
              </a:rPr>
              <a:t>A formal agreement was signed in May, </a:t>
            </a:r>
            <a:r>
              <a:rPr lang="en-US" sz="3200" dirty="0" smtClean="0">
                <a:solidFill>
                  <a:srgbClr val="002060"/>
                </a:solidFill>
                <a:latin typeface="Segoe"/>
              </a:rPr>
              <a:t>2010</a:t>
            </a:r>
            <a:endParaRPr lang="en-US" sz="3200" dirty="0">
              <a:solidFill>
                <a:srgbClr val="002060"/>
              </a:solidFill>
              <a:latin typeface="Segoe"/>
            </a:endParaRP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endParaRPr lang="en-US" sz="3200" dirty="0">
              <a:solidFill>
                <a:srgbClr val="002060"/>
              </a:solidFill>
              <a:latin typeface="Segoe"/>
            </a:endParaRPr>
          </a:p>
          <a:p>
            <a:pPr marL="0" lvl="0" indent="0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None/>
            </a:pPr>
            <a:r>
              <a:rPr lang="en-US" sz="3000" dirty="0" smtClean="0">
                <a:solidFill>
                  <a:srgbClr val="002060"/>
                </a:solidFill>
                <a:latin typeface="Segoe"/>
              </a:rPr>
              <a:t>In </a:t>
            </a:r>
            <a:r>
              <a:rPr lang="en-US" sz="3000" dirty="0">
                <a:solidFill>
                  <a:srgbClr val="002060"/>
                </a:solidFill>
                <a:latin typeface="Segoe"/>
              </a:rPr>
              <a:t>an innovative </a:t>
            </a:r>
            <a:r>
              <a:rPr lang="en-US" sz="3000" dirty="0" smtClean="0">
                <a:solidFill>
                  <a:srgbClr val="002060"/>
                </a:solidFill>
                <a:latin typeface="Segoe"/>
              </a:rPr>
              <a:t>approach, Mexico provides </a:t>
            </a:r>
            <a:r>
              <a:rPr lang="en-US" sz="3000" dirty="0">
                <a:solidFill>
                  <a:srgbClr val="002060"/>
                </a:solidFill>
                <a:latin typeface="Segoe"/>
              </a:rPr>
              <a:t>financial </a:t>
            </a:r>
            <a:r>
              <a:rPr lang="en-US" sz="3000" dirty="0" smtClean="0">
                <a:solidFill>
                  <a:srgbClr val="002060"/>
                </a:solidFill>
                <a:latin typeface="Segoe"/>
              </a:rPr>
              <a:t>support to its national  </a:t>
            </a:r>
            <a:r>
              <a:rPr lang="en-US" sz="3000" dirty="0">
                <a:solidFill>
                  <a:srgbClr val="002060"/>
                </a:solidFill>
                <a:latin typeface="Segoe"/>
              </a:rPr>
              <a:t>u</a:t>
            </a:r>
            <a:r>
              <a:rPr lang="en-US" sz="3000" dirty="0" smtClean="0">
                <a:solidFill>
                  <a:srgbClr val="002060"/>
                </a:solidFill>
                <a:latin typeface="Segoe"/>
              </a:rPr>
              <a:t>niversities </a:t>
            </a:r>
            <a:r>
              <a:rPr lang="en-US" sz="3000" dirty="0">
                <a:solidFill>
                  <a:srgbClr val="002060"/>
                </a:solidFill>
                <a:latin typeface="Segoe"/>
              </a:rPr>
              <a:t>for joint </a:t>
            </a:r>
            <a:r>
              <a:rPr lang="en-US" sz="3000" dirty="0" smtClean="0">
                <a:solidFill>
                  <a:srgbClr val="002060"/>
                </a:solidFill>
                <a:latin typeface="Segoe"/>
              </a:rPr>
              <a:t>Federation projects, as </a:t>
            </a:r>
            <a:r>
              <a:rPr lang="en-US" sz="3000" dirty="0">
                <a:solidFill>
                  <a:srgbClr val="002060"/>
                </a:solidFill>
                <a:latin typeface="Segoe"/>
              </a:rPr>
              <a:t>well as support for LACCIR </a:t>
            </a:r>
            <a:r>
              <a:rPr lang="en-US" sz="3000" dirty="0" smtClean="0">
                <a:solidFill>
                  <a:srgbClr val="002060"/>
                </a:solidFill>
                <a:latin typeface="Segoe"/>
              </a:rPr>
              <a:t>graduates and postdocs  </a:t>
            </a:r>
            <a:r>
              <a:rPr lang="en-US" sz="3000" dirty="0">
                <a:solidFill>
                  <a:srgbClr val="002060"/>
                </a:solidFill>
                <a:latin typeface="Segoe"/>
              </a:rPr>
              <a:t>to do research in Mexican universities. 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03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0" spc="-360" dirty="0">
                <a:ln w="3175"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ea typeface="+mn-ea"/>
                <a:cs typeface="Arial" charset="0"/>
              </a:rPr>
              <a:t>Other partners: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r>
              <a:rPr lang="en-US" sz="3200" dirty="0">
                <a:solidFill>
                  <a:srgbClr val="002060"/>
                </a:solidFill>
                <a:latin typeface="Segoe"/>
              </a:rPr>
              <a:t>US National Science Foundation</a:t>
            </a: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r>
              <a:rPr lang="en-US" sz="3200" dirty="0">
                <a:solidFill>
                  <a:srgbClr val="002060"/>
                </a:solidFill>
                <a:latin typeface="Segoe"/>
              </a:rPr>
              <a:t>Inter-American Institute for Global Change Research (IAI)</a:t>
            </a: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r>
              <a:rPr lang="en-US" sz="3200" dirty="0">
                <a:solidFill>
                  <a:srgbClr val="002060"/>
                </a:solidFill>
                <a:latin typeface="Segoe"/>
              </a:rPr>
              <a:t>Science and Technology Council, CONICIT, Chile</a:t>
            </a: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r>
              <a:rPr lang="en-US" sz="3200" dirty="0">
                <a:solidFill>
                  <a:srgbClr val="002060"/>
                </a:solidFill>
                <a:latin typeface="Segoe"/>
              </a:rPr>
              <a:t>Colombia Science and Technology Council, COLCIENCIAS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66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0" dirty="0">
                <a:ln w="3175"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ea typeface="+mn-ea"/>
                <a:cs typeface="Arial" charset="0"/>
              </a:rPr>
              <a:t>In its latest edition</a:t>
            </a:r>
            <a:r>
              <a:rPr lang="en-US" sz="4800" b="0" spc="-360" dirty="0">
                <a:ln w="3175"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ea typeface="+mn-ea"/>
                <a:cs typeface="Arial" charset="0"/>
              </a:rPr>
              <a:t>, RFP 2011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None/>
            </a:pPr>
            <a:r>
              <a:rPr lang="en-US" dirty="0" smtClean="0">
                <a:solidFill>
                  <a:srgbClr val="002060"/>
                </a:solidFill>
                <a:latin typeface="Segoe"/>
              </a:rPr>
              <a:t>The virtual Institute  </a:t>
            </a:r>
            <a:r>
              <a:rPr lang="en-US" dirty="0">
                <a:solidFill>
                  <a:srgbClr val="002060"/>
                </a:solidFill>
                <a:latin typeface="Segoe"/>
              </a:rPr>
              <a:t>received 32 research proposals from 49 institutions in 14 different countries and connected 125 researchers</a:t>
            </a:r>
          </a:p>
          <a:p>
            <a:pPr marL="0" lvl="0" indent="0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None/>
            </a:pPr>
            <a:endParaRPr lang="en-US" dirty="0" smtClean="0">
              <a:solidFill>
                <a:srgbClr val="002060"/>
              </a:solidFill>
              <a:latin typeface="Segoe"/>
            </a:endParaRPr>
          </a:p>
          <a:p>
            <a:pPr marL="0" lvl="0" indent="0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None/>
            </a:pPr>
            <a:r>
              <a:rPr lang="en-US" dirty="0" smtClean="0">
                <a:solidFill>
                  <a:srgbClr val="002060"/>
                </a:solidFill>
                <a:latin typeface="Segoe"/>
              </a:rPr>
              <a:t>Healthcare </a:t>
            </a:r>
            <a:r>
              <a:rPr lang="en-US" dirty="0">
                <a:solidFill>
                  <a:srgbClr val="002060"/>
                </a:solidFill>
                <a:latin typeface="Segoe"/>
              </a:rPr>
              <a:t>(2), Education (1), e-Government (1), Environment &amp;Climate Change (2) </a:t>
            </a:r>
            <a:r>
              <a:rPr lang="en-US" dirty="0" smtClean="0">
                <a:solidFill>
                  <a:srgbClr val="002060"/>
                </a:solidFill>
                <a:latin typeface="Segoe"/>
              </a:rPr>
              <a:t>, from</a:t>
            </a:r>
            <a:endParaRPr lang="en-US" dirty="0">
              <a:solidFill>
                <a:srgbClr val="002060"/>
              </a:solidFill>
              <a:latin typeface="Segoe"/>
            </a:endParaRPr>
          </a:p>
          <a:p>
            <a:pPr marL="0" lvl="0" indent="0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None/>
            </a:pPr>
            <a:endParaRPr lang="en-US" dirty="0" smtClean="0">
              <a:solidFill>
                <a:srgbClr val="002060"/>
              </a:solidFill>
              <a:latin typeface="Segoe"/>
            </a:endParaRPr>
          </a:p>
          <a:p>
            <a:pPr marL="0" lvl="0" indent="0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None/>
            </a:pPr>
            <a:r>
              <a:rPr lang="en-US" dirty="0" smtClean="0">
                <a:solidFill>
                  <a:srgbClr val="002060"/>
                </a:solidFill>
                <a:latin typeface="Segoe"/>
              </a:rPr>
              <a:t>Mexico</a:t>
            </a:r>
            <a:r>
              <a:rPr lang="en-US" dirty="0">
                <a:solidFill>
                  <a:srgbClr val="002060"/>
                </a:solidFill>
                <a:latin typeface="Segoe"/>
              </a:rPr>
              <a:t>, Chile, Brazil, Argentina, Costa Rica, Uruguay and Bolivia</a:t>
            </a:r>
          </a:p>
          <a:p>
            <a:pPr marL="0" lvl="0" indent="0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None/>
            </a:pPr>
            <a:endParaRPr lang="en-US" dirty="0">
              <a:solidFill>
                <a:srgbClr val="002060"/>
              </a:solidFill>
              <a:latin typeface="Segoe"/>
            </a:endParaRP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r>
              <a:rPr lang="en-US" dirty="0">
                <a:solidFill>
                  <a:srgbClr val="002060"/>
                </a:solidFill>
                <a:latin typeface="Segoe"/>
              </a:rPr>
              <a:t>Sponsors:</a:t>
            </a: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r>
              <a:rPr lang="en-US" dirty="0">
                <a:solidFill>
                  <a:srgbClr val="002060"/>
                </a:solidFill>
                <a:latin typeface="Segoe"/>
              </a:rPr>
              <a:t>Microsoft </a:t>
            </a:r>
            <a:r>
              <a:rPr lang="en-US" dirty="0" smtClean="0">
                <a:solidFill>
                  <a:srgbClr val="002060"/>
                </a:solidFill>
                <a:latin typeface="Segoe"/>
              </a:rPr>
              <a:t>Research, IDB , CONACYT (Mexico)</a:t>
            </a:r>
            <a:endParaRPr lang="en-US" dirty="0">
              <a:solidFill>
                <a:srgbClr val="002060"/>
              </a:solidFill>
              <a:latin typeface="Segoe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13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0" spc="-360" dirty="0">
                <a:ln w="3175"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ea typeface="+mn-ea"/>
                <a:cs typeface="Arial" charset="0"/>
              </a:rPr>
              <a:t>Some Conclusions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r>
              <a:rPr lang="en-US" sz="3800" dirty="0">
                <a:solidFill>
                  <a:srgbClr val="002060"/>
                </a:solidFill>
                <a:latin typeface="Segoe"/>
              </a:rPr>
              <a:t>Having  political consensus is significant, e.g. ministerial meetings, high level </a:t>
            </a:r>
            <a:r>
              <a:rPr lang="en-US" sz="3800" dirty="0" smtClean="0">
                <a:solidFill>
                  <a:srgbClr val="002060"/>
                </a:solidFill>
                <a:latin typeface="Segoe"/>
              </a:rPr>
              <a:t>summits. </a:t>
            </a:r>
            <a:endParaRPr lang="en-US" sz="3800" dirty="0">
              <a:solidFill>
                <a:srgbClr val="002060"/>
              </a:solidFill>
              <a:latin typeface="Segoe"/>
            </a:endParaRP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endParaRPr lang="en-US" sz="3800" dirty="0" smtClean="0">
              <a:solidFill>
                <a:srgbClr val="002060"/>
              </a:solidFill>
              <a:latin typeface="Segoe"/>
            </a:endParaRP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r>
              <a:rPr lang="en-US" sz="3800" dirty="0" smtClean="0">
                <a:solidFill>
                  <a:srgbClr val="002060"/>
                </a:solidFill>
                <a:latin typeface="Segoe"/>
              </a:rPr>
              <a:t>Corporate </a:t>
            </a:r>
            <a:r>
              <a:rPr lang="en-US" sz="3800" dirty="0">
                <a:solidFill>
                  <a:srgbClr val="002060"/>
                </a:solidFill>
                <a:latin typeface="Segoe"/>
              </a:rPr>
              <a:t>funds allowed for a  fast implementation; in this case MSR</a:t>
            </a: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endParaRPr lang="en-US" sz="3800" dirty="0" smtClean="0">
              <a:solidFill>
                <a:srgbClr val="002060"/>
              </a:solidFill>
              <a:latin typeface="Segoe"/>
            </a:endParaRP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r>
              <a:rPr lang="en-US" sz="3800" dirty="0" smtClean="0">
                <a:solidFill>
                  <a:srgbClr val="002060"/>
                </a:solidFill>
                <a:latin typeface="Segoe"/>
              </a:rPr>
              <a:t>Having </a:t>
            </a:r>
            <a:r>
              <a:rPr lang="en-US" sz="3800" dirty="0">
                <a:solidFill>
                  <a:srgbClr val="002060"/>
                </a:solidFill>
                <a:latin typeface="Segoe"/>
              </a:rPr>
              <a:t>partners is very important. It allows not only to bring additional funding, but builds important  consensus, e.g. Inter-American Development Bank.</a:t>
            </a: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endParaRPr lang="en-US" sz="3800" dirty="0" smtClean="0">
              <a:solidFill>
                <a:srgbClr val="002060"/>
              </a:solidFill>
              <a:latin typeface="Segoe"/>
            </a:endParaRP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r>
              <a:rPr lang="en-US" sz="3800" dirty="0" smtClean="0">
                <a:solidFill>
                  <a:srgbClr val="002060"/>
                </a:solidFill>
                <a:latin typeface="Segoe"/>
              </a:rPr>
              <a:t>Partners </a:t>
            </a:r>
            <a:r>
              <a:rPr lang="en-US" sz="3800" dirty="0">
                <a:solidFill>
                  <a:srgbClr val="002060"/>
                </a:solidFill>
                <a:latin typeface="Segoe"/>
              </a:rPr>
              <a:t>become </a:t>
            </a:r>
            <a:r>
              <a:rPr lang="en-US" sz="3800" dirty="0" smtClean="0">
                <a:solidFill>
                  <a:srgbClr val="002060"/>
                </a:solidFill>
                <a:latin typeface="Segoe"/>
              </a:rPr>
              <a:t> </a:t>
            </a:r>
            <a:r>
              <a:rPr lang="en-US" sz="3800" dirty="0">
                <a:solidFill>
                  <a:srgbClr val="002060"/>
                </a:solidFill>
                <a:latin typeface="Segoe"/>
              </a:rPr>
              <a:t>involved with the governing structure, which in turn motivates newer affiliates. </a:t>
            </a: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endParaRPr lang="en-US" sz="3800" dirty="0" smtClean="0">
              <a:solidFill>
                <a:srgbClr val="002060"/>
              </a:solidFill>
              <a:latin typeface="Segoe"/>
            </a:endParaRP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r>
              <a:rPr lang="en-US" sz="3800" dirty="0" smtClean="0">
                <a:solidFill>
                  <a:srgbClr val="002060"/>
                </a:solidFill>
                <a:latin typeface="Segoe"/>
              </a:rPr>
              <a:t>New </a:t>
            </a:r>
            <a:r>
              <a:rPr lang="en-US" sz="3800" dirty="0">
                <a:solidFill>
                  <a:srgbClr val="002060"/>
                </a:solidFill>
                <a:latin typeface="Segoe"/>
              </a:rPr>
              <a:t>partners may bring added pools of talent, e.g., </a:t>
            </a:r>
            <a:r>
              <a:rPr lang="en-US" sz="3800" dirty="0" smtClean="0">
                <a:solidFill>
                  <a:srgbClr val="002060"/>
                </a:solidFill>
                <a:latin typeface="Segoe"/>
              </a:rPr>
              <a:t>Inter-American Institute for Global Change research (IAI) </a:t>
            </a:r>
            <a:r>
              <a:rPr lang="en-US" sz="3800" dirty="0">
                <a:solidFill>
                  <a:srgbClr val="FFFFFF"/>
                </a:solidFill>
                <a:latin typeface="Segoe"/>
              </a:rPr>
              <a:t>Institute </a:t>
            </a:r>
            <a:r>
              <a:rPr lang="en-US" sz="3200" dirty="0">
                <a:solidFill>
                  <a:srgbClr val="FFFFFF"/>
                </a:solidFill>
                <a:latin typeface="Segoe"/>
              </a:rPr>
              <a:t>for Global Change Research.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23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0" spc="-360" dirty="0">
                <a:ln w="3175"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ea typeface="+mn-ea"/>
                <a:cs typeface="Arial" charset="0"/>
              </a:rPr>
              <a:t>Some Conclusions (cont.)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77500" lnSpcReduction="20000"/>
          </a:bodyPr>
          <a:lstStyle/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r>
              <a:rPr lang="en-US" dirty="0">
                <a:solidFill>
                  <a:srgbClr val="002060"/>
                </a:solidFill>
                <a:latin typeface="Segoe"/>
              </a:rPr>
              <a:t>The direct financial contribution of governments to the Federation, e.g. Mexico:</a:t>
            </a:r>
          </a:p>
          <a:p>
            <a:pPr marL="914400" lvl="1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endParaRPr lang="en-US" dirty="0">
              <a:solidFill>
                <a:srgbClr val="002060"/>
              </a:solidFill>
              <a:latin typeface="Segoe"/>
            </a:endParaRPr>
          </a:p>
          <a:p>
            <a:pPr marL="914400" lvl="1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r>
              <a:rPr lang="en-US" sz="3100" dirty="0">
                <a:solidFill>
                  <a:srgbClr val="002060"/>
                </a:solidFill>
                <a:latin typeface="Segoe"/>
              </a:rPr>
              <a:t>Allows the incorporation of additional  national universities, while maintaining the guidelines  standards and evaluation of the international federation.</a:t>
            </a:r>
          </a:p>
          <a:p>
            <a:pPr marL="914400" lvl="1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endParaRPr lang="en-US" sz="3100" dirty="0">
              <a:solidFill>
                <a:srgbClr val="002060"/>
              </a:solidFill>
              <a:latin typeface="Segoe"/>
            </a:endParaRPr>
          </a:p>
          <a:p>
            <a:pPr marL="914400" lvl="1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r>
              <a:rPr lang="en-US" sz="3100" dirty="0" smtClean="0">
                <a:solidFill>
                  <a:srgbClr val="002060"/>
                </a:solidFill>
                <a:latin typeface="Segoe"/>
              </a:rPr>
              <a:t>Facilitates  </a:t>
            </a:r>
            <a:r>
              <a:rPr lang="en-US" sz="3100" dirty="0">
                <a:solidFill>
                  <a:srgbClr val="002060"/>
                </a:solidFill>
                <a:latin typeface="Segoe"/>
              </a:rPr>
              <a:t>researchers and graduate students to spend time in the sponsoring country. It helps the Federation and benefits the local universities.</a:t>
            </a:r>
          </a:p>
          <a:p>
            <a:pPr marL="914400" lvl="1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endParaRPr lang="en-US" sz="3100" dirty="0">
              <a:solidFill>
                <a:srgbClr val="002060"/>
              </a:solidFill>
              <a:latin typeface="Segoe"/>
            </a:endParaRPr>
          </a:p>
          <a:p>
            <a:pPr marL="914400" lvl="1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r>
              <a:rPr lang="en-US" sz="3100" dirty="0">
                <a:solidFill>
                  <a:srgbClr val="002060"/>
                </a:solidFill>
                <a:latin typeface="Segoe"/>
              </a:rPr>
              <a:t>Original sponsors would like to see newer partners, to make the initial Virtual Institute self </a:t>
            </a:r>
            <a:r>
              <a:rPr lang="en-US" sz="3100" dirty="0" smtClean="0">
                <a:solidFill>
                  <a:srgbClr val="002060"/>
                </a:solidFill>
                <a:latin typeface="Segoe"/>
              </a:rPr>
              <a:t>sustainable.  </a:t>
            </a:r>
            <a:r>
              <a:rPr lang="en-US" sz="3100" dirty="0">
                <a:solidFill>
                  <a:srgbClr val="FFFFFF"/>
                </a:solidFill>
                <a:latin typeface="Segoe"/>
              </a:rPr>
              <a:t>newer sources of funding. Additional partners actually translate into a measure of access</a:t>
            </a:r>
            <a:endParaRPr lang="en-US" sz="2300" dirty="0">
              <a:solidFill>
                <a:srgbClr val="FFFFFF"/>
              </a:solidFill>
              <a:latin typeface="Segoe"/>
            </a:endParaRP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8904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>
                <a:ln w="3175"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ea typeface="+mn-ea"/>
                <a:cs typeface="Arial" charset="0"/>
              </a:rPr>
              <a:t>CONCLUSION: The  virtual Institute described here, could be applied to any area of STI that is of mutual interest to  the possible Regional African Partners</a:t>
            </a:r>
            <a:r>
              <a:rPr lang="en-US" sz="2800" b="0" dirty="0">
                <a:ln w="3175"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" pitchFamily="34" charset="0"/>
                <a:ea typeface="+mn-ea"/>
                <a:cs typeface="Arial" charset="0"/>
              </a:rPr>
              <a:t>.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7500" lnSpcReduction="20000"/>
          </a:bodyPr>
          <a:lstStyle/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endParaRPr lang="en-US" sz="2400" dirty="0" smtClean="0">
              <a:solidFill>
                <a:srgbClr val="002060"/>
              </a:solidFill>
              <a:latin typeface="Segoe"/>
            </a:endParaRP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r>
              <a:rPr lang="en-US" sz="2800" dirty="0" smtClean="0">
                <a:solidFill>
                  <a:srgbClr val="002060"/>
                </a:solidFill>
                <a:latin typeface="Segoe"/>
              </a:rPr>
              <a:t>Similarly to the OAS in the Americas, the AU could  provide the </a:t>
            </a:r>
            <a:r>
              <a:rPr lang="en-US" sz="2800" dirty="0">
                <a:solidFill>
                  <a:srgbClr val="002060"/>
                </a:solidFill>
                <a:latin typeface="Segoe"/>
              </a:rPr>
              <a:t>political needed support to bring  into focus  Africa’s </a:t>
            </a:r>
            <a:r>
              <a:rPr lang="en-US" sz="2800" dirty="0" smtClean="0">
                <a:solidFill>
                  <a:srgbClr val="002060"/>
                </a:solidFill>
                <a:latin typeface="Segoe"/>
              </a:rPr>
              <a:t>problems.  The theme of the last  AU summit was “</a:t>
            </a:r>
            <a:r>
              <a:rPr lang="en-US" sz="2800" dirty="0">
                <a:solidFill>
                  <a:srgbClr val="002060"/>
                </a:solidFill>
                <a:latin typeface="Segoe"/>
              </a:rPr>
              <a:t>Boosting Intra-Africa Trade</a:t>
            </a:r>
            <a:r>
              <a:rPr lang="en-US" sz="2800" dirty="0">
                <a:solidFill>
                  <a:srgbClr val="002060"/>
                </a:solidFill>
              </a:rPr>
              <a:t>” </a:t>
            </a:r>
            <a:r>
              <a:rPr lang="en-US" sz="2800" dirty="0" smtClean="0">
                <a:solidFill>
                  <a:srgbClr val="002060"/>
                </a:solidFill>
                <a:latin typeface="Segoe"/>
              </a:rPr>
              <a:t> </a:t>
            </a:r>
            <a:endParaRPr lang="en-US" sz="2800" dirty="0">
              <a:solidFill>
                <a:srgbClr val="002060"/>
              </a:solidFill>
              <a:latin typeface="Segoe"/>
            </a:endParaRP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endParaRPr lang="en-US" sz="2800" dirty="0">
              <a:solidFill>
                <a:srgbClr val="002060"/>
              </a:solidFill>
              <a:latin typeface="Segoe"/>
            </a:endParaRP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r>
              <a:rPr lang="en-US" sz="2800" dirty="0">
                <a:solidFill>
                  <a:srgbClr val="002060"/>
                </a:solidFill>
                <a:latin typeface="Segoe"/>
              </a:rPr>
              <a:t> Africa’s equivalent  to the IDB in the </a:t>
            </a:r>
            <a:r>
              <a:rPr lang="en-US" sz="2800" dirty="0" smtClean="0">
                <a:solidFill>
                  <a:srgbClr val="002060"/>
                </a:solidFill>
                <a:latin typeface="Segoe"/>
              </a:rPr>
              <a:t>Americas, The </a:t>
            </a:r>
            <a:r>
              <a:rPr lang="en-US" sz="2800" dirty="0">
                <a:solidFill>
                  <a:srgbClr val="002060"/>
                </a:solidFill>
                <a:latin typeface="Segoe"/>
              </a:rPr>
              <a:t>African Development </a:t>
            </a:r>
            <a:r>
              <a:rPr lang="en-US" sz="2800" dirty="0" smtClean="0">
                <a:solidFill>
                  <a:srgbClr val="002060"/>
                </a:solidFill>
                <a:latin typeface="Segoe"/>
              </a:rPr>
              <a:t>Bank, </a:t>
            </a:r>
            <a:r>
              <a:rPr lang="en-US" sz="2800" dirty="0">
                <a:solidFill>
                  <a:srgbClr val="002060"/>
                </a:solidFill>
                <a:latin typeface="Segoe"/>
              </a:rPr>
              <a:t>in partnership with  other regional and International Organizations, including TWAS,  could </a:t>
            </a:r>
            <a:r>
              <a:rPr lang="en-US" sz="2800" dirty="0" smtClean="0">
                <a:solidFill>
                  <a:srgbClr val="002060"/>
                </a:solidFill>
                <a:latin typeface="Segoe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Segoe"/>
              </a:rPr>
              <a:t>provide necessary  </a:t>
            </a:r>
            <a:r>
              <a:rPr lang="en-US" sz="2800" dirty="0" smtClean="0">
                <a:solidFill>
                  <a:srgbClr val="002060"/>
                </a:solidFill>
                <a:latin typeface="Segoe"/>
              </a:rPr>
              <a:t>advice and financial </a:t>
            </a:r>
            <a:r>
              <a:rPr lang="en-US" sz="2800" dirty="0">
                <a:solidFill>
                  <a:srgbClr val="002060"/>
                </a:solidFill>
                <a:latin typeface="Segoe"/>
              </a:rPr>
              <a:t>resources.  </a:t>
            </a:r>
            <a:endParaRPr lang="en-US" sz="2800" dirty="0" smtClean="0">
              <a:solidFill>
                <a:srgbClr val="002060"/>
              </a:solidFill>
              <a:latin typeface="Segoe"/>
            </a:endParaRP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endParaRPr lang="en-US" sz="2800" dirty="0">
              <a:solidFill>
                <a:srgbClr val="002060"/>
              </a:solidFill>
              <a:latin typeface="Segoe"/>
            </a:endParaRP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r>
              <a:rPr lang="en-US" sz="2800" dirty="0">
                <a:solidFill>
                  <a:srgbClr val="002060"/>
                </a:solidFill>
                <a:latin typeface="Segoe"/>
              </a:rPr>
              <a:t>A</a:t>
            </a:r>
            <a:r>
              <a:rPr lang="en-US" sz="2800" dirty="0" smtClean="0">
                <a:solidFill>
                  <a:srgbClr val="002060"/>
                </a:solidFill>
                <a:latin typeface="Segoe"/>
              </a:rPr>
              <a:t>s </a:t>
            </a:r>
            <a:r>
              <a:rPr lang="en-US" sz="2800" dirty="0">
                <a:solidFill>
                  <a:srgbClr val="002060"/>
                </a:solidFill>
                <a:latin typeface="Segoe"/>
              </a:rPr>
              <a:t>is the case with MSR, </a:t>
            </a:r>
            <a:r>
              <a:rPr lang="en-US" sz="2800" dirty="0" smtClean="0">
                <a:solidFill>
                  <a:srgbClr val="002060"/>
                </a:solidFill>
                <a:latin typeface="Segoe"/>
              </a:rPr>
              <a:t>this </a:t>
            </a:r>
            <a:r>
              <a:rPr lang="en-US" sz="2800" dirty="0">
                <a:solidFill>
                  <a:srgbClr val="002060"/>
                </a:solidFill>
                <a:latin typeface="Segoe"/>
              </a:rPr>
              <a:t>could be done, with interested corporations, </a:t>
            </a:r>
            <a:r>
              <a:rPr lang="en-US" sz="2800" dirty="0" smtClean="0">
                <a:solidFill>
                  <a:srgbClr val="002060"/>
                </a:solidFill>
                <a:latin typeface="Segoe"/>
              </a:rPr>
              <a:t>e.g. IT,  telecoms and energy </a:t>
            </a:r>
            <a:r>
              <a:rPr lang="en-US" sz="2800" dirty="0">
                <a:solidFill>
                  <a:srgbClr val="002060"/>
                </a:solidFill>
                <a:latin typeface="Segoe"/>
              </a:rPr>
              <a:t>companies,  </a:t>
            </a:r>
            <a:r>
              <a:rPr lang="en-US" sz="2800" dirty="0" smtClean="0">
                <a:solidFill>
                  <a:srgbClr val="002060"/>
                </a:solidFill>
                <a:latin typeface="Segoe"/>
              </a:rPr>
              <a:t>working towards a </a:t>
            </a:r>
            <a:r>
              <a:rPr lang="en-US" sz="2800" dirty="0">
                <a:solidFill>
                  <a:srgbClr val="002060"/>
                </a:solidFill>
                <a:latin typeface="Segoe"/>
              </a:rPr>
              <a:t>similar virtual </a:t>
            </a:r>
            <a:r>
              <a:rPr lang="en-US" sz="2800" dirty="0" smtClean="0">
                <a:solidFill>
                  <a:srgbClr val="002060"/>
                </a:solidFill>
                <a:latin typeface="Segoe"/>
              </a:rPr>
              <a:t>institute. </a:t>
            </a:r>
            <a:endParaRPr lang="en-US" sz="2800" dirty="0">
              <a:solidFill>
                <a:srgbClr val="002060"/>
              </a:solidFill>
              <a:latin typeface="Segoe"/>
            </a:endParaRP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endParaRPr lang="en-US" sz="2800" dirty="0">
              <a:solidFill>
                <a:srgbClr val="002060"/>
              </a:solidFill>
              <a:latin typeface="Segoe"/>
            </a:endParaRP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r>
              <a:rPr lang="en-US" sz="2800" dirty="0">
                <a:solidFill>
                  <a:srgbClr val="002060"/>
                </a:solidFill>
                <a:latin typeface="Segoe"/>
              </a:rPr>
              <a:t>Governmental support and </a:t>
            </a:r>
            <a:r>
              <a:rPr lang="en-US" sz="2800" dirty="0" smtClean="0">
                <a:solidFill>
                  <a:srgbClr val="002060"/>
                </a:solidFill>
                <a:latin typeface="Segoe"/>
              </a:rPr>
              <a:t>funds also provided by African </a:t>
            </a:r>
            <a:r>
              <a:rPr lang="en-US" sz="2800" dirty="0">
                <a:solidFill>
                  <a:srgbClr val="002060"/>
                </a:solidFill>
                <a:latin typeface="Segoe"/>
              </a:rPr>
              <a:t>States</a:t>
            </a: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endParaRPr lang="en-US" sz="2800" dirty="0">
              <a:solidFill>
                <a:srgbClr val="002060"/>
              </a:solidFill>
              <a:latin typeface="Segoe"/>
            </a:endParaRPr>
          </a:p>
          <a:p>
            <a:pPr marL="396875" lvl="0" indent="-396875" defTabSz="912813" eaLnBrk="0" fontAlgn="base" hangingPunct="0">
              <a:lnSpc>
                <a:spcPct val="90000"/>
              </a:lnSpc>
              <a:spcAft>
                <a:spcPct val="0"/>
              </a:spcAft>
              <a:buClrTx/>
              <a:buSzPct val="85000"/>
              <a:buBlip>
                <a:blip r:embed="rId2"/>
              </a:buBlip>
            </a:pPr>
            <a:r>
              <a:rPr lang="en-US" sz="2800" dirty="0" smtClean="0">
                <a:solidFill>
                  <a:srgbClr val="002060"/>
                </a:solidFill>
                <a:latin typeface="Segoe"/>
              </a:rPr>
              <a:t>Participant </a:t>
            </a:r>
            <a:r>
              <a:rPr lang="en-US" sz="2800" dirty="0">
                <a:solidFill>
                  <a:srgbClr val="002060"/>
                </a:solidFill>
                <a:latin typeface="Segoe"/>
              </a:rPr>
              <a:t>African Universities and Research Centers </a:t>
            </a:r>
          </a:p>
          <a:p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53669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defTabSz="912813" eaLnBrk="0" fontAlgn="base" hangingPunct="0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70000"/>
              <a:buNone/>
            </a:pPr>
            <a:r>
              <a:rPr lang="en-US" sz="9600" dirty="0">
                <a:solidFill>
                  <a:srgbClr val="002060"/>
                </a:solidFill>
                <a:latin typeface="Segoe"/>
              </a:rPr>
              <a:t>Asante Sana!</a:t>
            </a:r>
          </a:p>
          <a:p>
            <a:pPr marL="0" lvl="0" indent="0" defTabSz="912813" eaLnBrk="0" fontAlgn="base" hangingPunct="0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Pct val="70000"/>
              <a:buNone/>
            </a:pPr>
            <a:r>
              <a:rPr lang="en-US" sz="9600" dirty="0">
                <a:solidFill>
                  <a:srgbClr val="002060"/>
                </a:solidFill>
                <a:latin typeface="Segoe"/>
              </a:rPr>
              <a:t>Thank You!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90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658</TotalTime>
  <Words>1003</Words>
  <Application>Microsoft Office PowerPoint</Application>
  <PresentationFormat>On-screen Show (4:3)</PresentationFormat>
  <Paragraphs>157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Africa Forum on Science, Technology and Innovation (STI) for Youth Employment, Human Capital Development and Inclusive Growth</vt:lpstr>
      <vt:lpstr>The problem </vt:lpstr>
      <vt:lpstr> Several components are involved in  the establishment of the Latin American and Caribbean Collaborative ICT Research Federation, LACCIR (Virtual Institute)</vt:lpstr>
      <vt:lpstr>Organization</vt:lpstr>
      <vt:lpstr>Virtual Institute main activities</vt:lpstr>
      <vt:lpstr>RFP 2007 </vt:lpstr>
      <vt:lpstr>  SSP: Short Stay Program started in 2008, a yearly program  </vt:lpstr>
      <vt:lpstr>PowerPoint Presentation</vt:lpstr>
      <vt:lpstr>Request for Proposals Basic Requirements:</vt:lpstr>
      <vt:lpstr>Expanded partnership with IDB </vt:lpstr>
      <vt:lpstr>Government of Mexico:  Newest  Partner , 2010 </vt:lpstr>
      <vt:lpstr>Other partners:</vt:lpstr>
      <vt:lpstr>In its latest edition, RFP 2011</vt:lpstr>
      <vt:lpstr>Some Conclusions</vt:lpstr>
      <vt:lpstr>Some Conclusions (cont.)</vt:lpstr>
      <vt:lpstr>CONCLUSION: The  virtual Institute described here, could be applied to any area of STI that is of mutual interest to  the possible Regional African Partners.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Africa Forum on Science, Technology and Innovation (STI) for Youth Employment, Human Capital Development and Inclusive Growth</dc:title>
  <dc:creator>Saul II</dc:creator>
  <cp:lastModifiedBy>Saul II</cp:lastModifiedBy>
  <cp:revision>44</cp:revision>
  <cp:lastPrinted>2012-03-29T03:01:37Z</cp:lastPrinted>
  <dcterms:created xsi:type="dcterms:W3CDTF">2012-03-29T01:37:32Z</dcterms:created>
  <dcterms:modified xsi:type="dcterms:W3CDTF">2012-03-31T20:12:12Z</dcterms:modified>
</cp:coreProperties>
</file>